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Default Extension="emf" ContentType="image/x-emf"/>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Default Extension="gif" ContentType="image/gif"/>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0" r:id="rId1"/>
  </p:sldMasterIdLst>
  <p:notesMasterIdLst>
    <p:notesMasterId r:id="rId27"/>
  </p:notesMasterIdLst>
  <p:handoutMasterIdLst>
    <p:handoutMasterId r:id="rId28"/>
  </p:handoutMasterIdLst>
  <p:sldIdLst>
    <p:sldId id="256" r:id="rId2"/>
    <p:sldId id="326" r:id="rId3"/>
    <p:sldId id="257" r:id="rId4"/>
    <p:sldId id="276" r:id="rId5"/>
    <p:sldId id="289" r:id="rId6"/>
    <p:sldId id="324" r:id="rId7"/>
    <p:sldId id="328" r:id="rId8"/>
    <p:sldId id="329" r:id="rId9"/>
    <p:sldId id="283" r:id="rId10"/>
    <p:sldId id="299" r:id="rId11"/>
    <p:sldId id="322" r:id="rId12"/>
    <p:sldId id="325" r:id="rId13"/>
    <p:sldId id="311" r:id="rId14"/>
    <p:sldId id="262" r:id="rId15"/>
    <p:sldId id="292" r:id="rId16"/>
    <p:sldId id="265" r:id="rId17"/>
    <p:sldId id="285" r:id="rId18"/>
    <p:sldId id="273" r:id="rId19"/>
    <p:sldId id="330" r:id="rId20"/>
    <p:sldId id="296" r:id="rId21"/>
    <p:sldId id="331" r:id="rId22"/>
    <p:sldId id="316" r:id="rId23"/>
    <p:sldId id="319" r:id="rId24"/>
    <p:sldId id="317" r:id="rId25"/>
    <p:sldId id="320" r:id="rId26"/>
  </p:sldIdLst>
  <p:sldSz cx="9144000" cy="6858000" type="screen4x3"/>
  <p:notesSz cx="6858000" cy="92964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20000"/>
    <a:srgbClr val="CFC273"/>
    <a:srgbClr val="E4DDB2"/>
    <a:srgbClr val="000066"/>
    <a:srgbClr val="800000"/>
    <a:srgbClr val="F4F096"/>
    <a:srgbClr val="B8E08C"/>
    <a:srgbClr val="FFCC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40" autoAdjust="0"/>
    <p:restoredTop sz="87483" autoAdjust="0"/>
  </p:normalViewPr>
  <p:slideViewPr>
    <p:cSldViewPr>
      <p:cViewPr>
        <p:scale>
          <a:sx n="100" d="100"/>
          <a:sy n="100" d="100"/>
        </p:scale>
        <p:origin x="-294" y="-78"/>
      </p:cViewPr>
      <p:guideLst>
        <p:guide orient="horz" pos="2160"/>
        <p:guide pos="2880"/>
      </p:guideLst>
    </p:cSldViewPr>
  </p:slideViewPr>
  <p:outlineViewPr>
    <p:cViewPr>
      <p:scale>
        <a:sx n="33" d="100"/>
        <a:sy n="33" d="100"/>
      </p:scale>
      <p:origin x="0" y="0"/>
    </p:cViewPr>
  </p:outlineViewPr>
  <p:notesTextViewPr>
    <p:cViewPr>
      <p:scale>
        <a:sx n="100" d="100"/>
        <a:sy n="100" d="100"/>
      </p:scale>
      <p:origin x="102" y="0"/>
    </p:cViewPr>
  </p:notesTextViewPr>
  <p:sorterViewPr>
    <p:cViewPr>
      <p:scale>
        <a:sx n="100" d="100"/>
        <a:sy n="100" d="100"/>
      </p:scale>
      <p:origin x="0" y="8712"/>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64820"/>
          </a:xfrm>
          <a:prstGeom prst="rect">
            <a:avLst/>
          </a:prstGeom>
        </p:spPr>
        <p:txBody>
          <a:bodyPr vert="horz" lIns="91440" tIns="45720" rIns="91440" bIns="45720" rtlCol="0"/>
          <a:lstStyle>
            <a:lvl1pPr algn="r">
              <a:defRPr sz="1200"/>
            </a:lvl1pPr>
          </a:lstStyle>
          <a:p>
            <a:fld id="{119C6235-6A96-4C16-ADD6-2C542FF6987C}" type="datetimeFigureOut">
              <a:rPr lang="en-US" smtClean="0"/>
              <a:t>8/10/2010</a:t>
            </a:fld>
            <a:endParaRPr lang="en-US"/>
          </a:p>
        </p:txBody>
      </p:sp>
      <p:sp>
        <p:nvSpPr>
          <p:cNvPr id="4" name="Footer Placeholder 3"/>
          <p:cNvSpPr>
            <a:spLocks noGrp="1"/>
          </p:cNvSpPr>
          <p:nvPr>
            <p:ph type="ftr" sz="quarter" idx="2"/>
          </p:nvPr>
        </p:nvSpPr>
        <p:spPr>
          <a:xfrm>
            <a:off x="0" y="8829967"/>
            <a:ext cx="2971800" cy="46482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29967"/>
            <a:ext cx="2971800" cy="464820"/>
          </a:xfrm>
          <a:prstGeom prst="rect">
            <a:avLst/>
          </a:prstGeom>
        </p:spPr>
        <p:txBody>
          <a:bodyPr vert="horz" lIns="91440" tIns="45720" rIns="91440" bIns="45720" rtlCol="0" anchor="b"/>
          <a:lstStyle>
            <a:lvl1pPr algn="r">
              <a:defRPr sz="1200"/>
            </a:lvl1pPr>
          </a:lstStyle>
          <a:p>
            <a:fld id="{803A861E-E7C6-4447-B1C8-C0DE05B7669A}" type="slidenum">
              <a:rPr lang="en-US" smtClean="0"/>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71800" cy="46482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36867" name="Rectangle 3"/>
          <p:cNvSpPr>
            <a:spLocks noGrp="1" noChangeArrowheads="1"/>
          </p:cNvSpPr>
          <p:nvPr>
            <p:ph type="dt" idx="1"/>
          </p:nvPr>
        </p:nvSpPr>
        <p:spPr bwMode="auto">
          <a:xfrm>
            <a:off x="3884613" y="0"/>
            <a:ext cx="2971800" cy="46482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38916" name="Rectangle 4"/>
          <p:cNvSpPr>
            <a:spLocks noGrp="1" noRot="1" noChangeAspect="1" noChangeArrowheads="1" noTextEdit="1"/>
          </p:cNvSpPr>
          <p:nvPr>
            <p:ph type="sldImg" idx="2"/>
          </p:nvPr>
        </p:nvSpPr>
        <p:spPr bwMode="auto">
          <a:xfrm>
            <a:off x="1104900" y="696913"/>
            <a:ext cx="4648200" cy="3486150"/>
          </a:xfrm>
          <a:prstGeom prst="rect">
            <a:avLst/>
          </a:prstGeom>
          <a:noFill/>
          <a:ln w="9525">
            <a:solidFill>
              <a:srgbClr val="000000"/>
            </a:solidFill>
            <a:miter lim="800000"/>
            <a:headEnd/>
            <a:tailEnd/>
          </a:ln>
        </p:spPr>
      </p:sp>
      <p:sp>
        <p:nvSpPr>
          <p:cNvPr id="36869" name="Rectangle 5"/>
          <p:cNvSpPr>
            <a:spLocks noGrp="1" noChangeArrowheads="1"/>
          </p:cNvSpPr>
          <p:nvPr>
            <p:ph type="body" sz="quarter" idx="3"/>
          </p:nvPr>
        </p:nvSpPr>
        <p:spPr bwMode="auto">
          <a:xfrm>
            <a:off x="685800" y="4415790"/>
            <a:ext cx="5486400" cy="418338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6870" name="Rectangle 6"/>
          <p:cNvSpPr>
            <a:spLocks noGrp="1" noChangeArrowheads="1"/>
          </p:cNvSpPr>
          <p:nvPr>
            <p:ph type="ftr" sz="quarter" idx="4"/>
          </p:nvPr>
        </p:nvSpPr>
        <p:spPr bwMode="auto">
          <a:xfrm>
            <a:off x="0" y="8829967"/>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36871" name="Rectangle 7"/>
          <p:cNvSpPr>
            <a:spLocks noGrp="1" noChangeArrowheads="1"/>
          </p:cNvSpPr>
          <p:nvPr>
            <p:ph type="sldNum" sz="quarter" idx="5"/>
          </p:nvPr>
        </p:nvSpPr>
        <p:spPr bwMode="auto">
          <a:xfrm>
            <a:off x="3884613" y="8829967"/>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813F2D3D-B8B0-4FC8-86B7-CFD490890FEE}"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a:ln/>
        </p:spPr>
      </p:sp>
      <p:sp>
        <p:nvSpPr>
          <p:cNvPr id="39939" name="Notes Placeholder 2"/>
          <p:cNvSpPr>
            <a:spLocks noGrp="1"/>
          </p:cNvSpPr>
          <p:nvPr>
            <p:ph type="body" idx="1"/>
          </p:nvPr>
        </p:nvSpPr>
        <p:spPr>
          <a:noFill/>
          <a:ln/>
        </p:spPr>
        <p:txBody>
          <a:bodyPr/>
          <a:lstStyle/>
          <a:p>
            <a:pPr eaLnBrk="1" hangingPunct="1">
              <a:buFontTx/>
              <a:buChar char="•"/>
            </a:pPr>
            <a:r>
              <a:rPr lang="en-US" smtClean="0"/>
              <a:t>  Introduce self to participants.</a:t>
            </a:r>
          </a:p>
          <a:p>
            <a:pPr eaLnBrk="1" hangingPunct="1"/>
            <a:endParaRPr lang="en-US" smtClean="0"/>
          </a:p>
        </p:txBody>
      </p:sp>
      <p:sp>
        <p:nvSpPr>
          <p:cNvPr id="39940" name="Slide Number Placeholder 3"/>
          <p:cNvSpPr>
            <a:spLocks noGrp="1"/>
          </p:cNvSpPr>
          <p:nvPr>
            <p:ph type="sldNum" sz="quarter" idx="5"/>
          </p:nvPr>
        </p:nvSpPr>
        <p:spPr>
          <a:noFill/>
        </p:spPr>
        <p:txBody>
          <a:bodyPr/>
          <a:lstStyle/>
          <a:p>
            <a:fld id="{BB2014B7-AEBE-478C-A12C-C92A8414E1E8}" type="slidenum">
              <a:rPr lang="en-US" smtClean="0"/>
              <a:pPr/>
              <a:t>1</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a:ln/>
        </p:spPr>
      </p:sp>
      <p:sp>
        <p:nvSpPr>
          <p:cNvPr id="54275" name="Notes Placeholder 2"/>
          <p:cNvSpPr>
            <a:spLocks noGrp="1"/>
          </p:cNvSpPr>
          <p:nvPr>
            <p:ph type="body" idx="1"/>
          </p:nvPr>
        </p:nvSpPr>
        <p:spPr>
          <a:noFill/>
          <a:ln/>
        </p:spPr>
        <p:txBody>
          <a:bodyPr/>
          <a:lstStyle/>
          <a:p>
            <a:pPr>
              <a:buFontTx/>
              <a:buChar char="•"/>
            </a:pPr>
            <a:r>
              <a:rPr lang="en-US" smtClean="0"/>
              <a:t>  Performance Indicators may be found in the Learning Application  and Closure sections of the lesson.</a:t>
            </a:r>
          </a:p>
        </p:txBody>
      </p:sp>
      <p:sp>
        <p:nvSpPr>
          <p:cNvPr id="54276" name="Slide Number Placeholder 3"/>
          <p:cNvSpPr>
            <a:spLocks noGrp="1"/>
          </p:cNvSpPr>
          <p:nvPr>
            <p:ph type="sldNum" sz="quarter" idx="5"/>
          </p:nvPr>
        </p:nvSpPr>
        <p:spPr>
          <a:noFill/>
        </p:spPr>
        <p:txBody>
          <a:bodyPr/>
          <a:lstStyle/>
          <a:p>
            <a:fld id="{DE566051-9554-4ED1-9322-939B471B2CE6}" type="slidenum">
              <a:rPr lang="en-US" smtClean="0"/>
              <a:pPr/>
              <a:t>12</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a:ln/>
        </p:spPr>
      </p:sp>
      <p:sp>
        <p:nvSpPr>
          <p:cNvPr id="57347" name="Notes Placeholder 2"/>
          <p:cNvSpPr>
            <a:spLocks noGrp="1"/>
          </p:cNvSpPr>
          <p:nvPr>
            <p:ph type="body" idx="1"/>
          </p:nvPr>
        </p:nvSpPr>
        <p:spPr>
          <a:noFill/>
          <a:ln/>
        </p:spPr>
        <p:txBody>
          <a:bodyPr/>
          <a:lstStyle/>
          <a:p>
            <a:pPr eaLnBrk="1" hangingPunct="1"/>
            <a:endParaRPr lang="en-US" smtClean="0"/>
          </a:p>
        </p:txBody>
      </p:sp>
      <p:sp>
        <p:nvSpPr>
          <p:cNvPr id="57348" name="Slide Number Placeholder 3"/>
          <p:cNvSpPr>
            <a:spLocks noGrp="1"/>
          </p:cNvSpPr>
          <p:nvPr>
            <p:ph type="sldNum" sz="quarter" idx="5"/>
          </p:nvPr>
        </p:nvSpPr>
        <p:spPr>
          <a:noFill/>
        </p:spPr>
        <p:txBody>
          <a:bodyPr/>
          <a:lstStyle/>
          <a:p>
            <a:fld id="{C066E4DB-C1EE-413D-ACE0-3F31B90F234F}" type="slidenum">
              <a:rPr lang="en-US" smtClean="0"/>
              <a:pPr/>
              <a:t>14</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a:ln/>
        </p:spPr>
      </p:sp>
      <p:sp>
        <p:nvSpPr>
          <p:cNvPr id="60419" name="Notes Placeholder 2"/>
          <p:cNvSpPr>
            <a:spLocks noGrp="1"/>
          </p:cNvSpPr>
          <p:nvPr>
            <p:ph type="body" idx="1"/>
          </p:nvPr>
        </p:nvSpPr>
        <p:spPr>
          <a:noFill/>
          <a:ln/>
        </p:spPr>
        <p:txBody>
          <a:bodyPr/>
          <a:lstStyle/>
          <a:p>
            <a:pPr>
              <a:buFontTx/>
              <a:buChar char="•"/>
            </a:pPr>
            <a:r>
              <a:rPr lang="en-US" smtClean="0"/>
              <a:t>   Spend about 15 minutes answering questions posted on the Parking Lot poster.</a:t>
            </a:r>
          </a:p>
        </p:txBody>
      </p:sp>
      <p:sp>
        <p:nvSpPr>
          <p:cNvPr id="60420" name="Slide Number Placeholder 3"/>
          <p:cNvSpPr>
            <a:spLocks noGrp="1"/>
          </p:cNvSpPr>
          <p:nvPr>
            <p:ph type="sldNum" sz="quarter" idx="5"/>
          </p:nvPr>
        </p:nvSpPr>
        <p:spPr>
          <a:noFill/>
        </p:spPr>
        <p:txBody>
          <a:bodyPr/>
          <a:lstStyle/>
          <a:p>
            <a:fld id="{9884A7B8-AB61-46AA-934C-7685D8A46BA2}" type="slidenum">
              <a:rPr lang="en-US" smtClean="0"/>
              <a:pPr/>
              <a:t>15</a:t>
            </a:fld>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a:ln/>
        </p:spPr>
      </p:sp>
      <p:sp>
        <p:nvSpPr>
          <p:cNvPr id="61443" name="Notes Placeholder 2"/>
          <p:cNvSpPr>
            <a:spLocks noGrp="1"/>
          </p:cNvSpPr>
          <p:nvPr>
            <p:ph type="body" idx="1"/>
          </p:nvPr>
        </p:nvSpPr>
        <p:spPr>
          <a:noFill/>
          <a:ln/>
        </p:spPr>
        <p:txBody>
          <a:bodyPr/>
          <a:lstStyle/>
          <a:p>
            <a:r>
              <a:rPr lang="en-US" smtClean="0"/>
              <a:t>Pictures and Banners-Banner Bus Picture</a:t>
            </a:r>
          </a:p>
          <a:p>
            <a:pPr>
              <a:buFontTx/>
              <a:buChar char="•"/>
            </a:pPr>
            <a:endParaRPr lang="en-US" smtClean="0"/>
          </a:p>
          <a:p>
            <a:endParaRPr lang="en-US" smtClean="0"/>
          </a:p>
        </p:txBody>
      </p:sp>
      <p:sp>
        <p:nvSpPr>
          <p:cNvPr id="61444" name="Slide Number Placeholder 3"/>
          <p:cNvSpPr>
            <a:spLocks noGrp="1"/>
          </p:cNvSpPr>
          <p:nvPr>
            <p:ph type="sldNum" sz="quarter" idx="5"/>
          </p:nvPr>
        </p:nvSpPr>
        <p:spPr>
          <a:noFill/>
        </p:spPr>
        <p:txBody>
          <a:bodyPr/>
          <a:lstStyle/>
          <a:p>
            <a:fld id="{168247EB-66C8-466C-8F69-B9B478BAEA29}" type="slidenum">
              <a:rPr lang="en-US" smtClean="0"/>
              <a:pPr/>
              <a:t>16</a:t>
            </a:fld>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a:ln/>
        </p:spPr>
      </p:sp>
      <p:sp>
        <p:nvSpPr>
          <p:cNvPr id="62467" name="Notes Placeholder 2"/>
          <p:cNvSpPr>
            <a:spLocks noGrp="1"/>
          </p:cNvSpPr>
          <p:nvPr>
            <p:ph type="body" idx="1"/>
          </p:nvPr>
        </p:nvSpPr>
        <p:spPr>
          <a:noFill/>
          <a:ln/>
        </p:spPr>
        <p:txBody>
          <a:bodyPr/>
          <a:lstStyle/>
          <a:p>
            <a:r>
              <a:rPr lang="en-US" smtClean="0"/>
              <a:t>Participant Handout-Blank Organizer Page - Page 3</a:t>
            </a:r>
          </a:p>
          <a:p>
            <a:r>
              <a:rPr lang="en-US" smtClean="0"/>
              <a:t>Participant Handout -Grade Level(s) Example as appropriate</a:t>
            </a:r>
          </a:p>
          <a:p>
            <a:pPr>
              <a:buFontTx/>
              <a:buChar char="•"/>
            </a:pPr>
            <a:r>
              <a:rPr lang="en-US" smtClean="0"/>
              <a:t>  Pass out page 3 handout and grade level(s) example as appropriate.</a:t>
            </a:r>
          </a:p>
        </p:txBody>
      </p:sp>
      <p:sp>
        <p:nvSpPr>
          <p:cNvPr id="62468" name="Slide Number Placeholder 3"/>
          <p:cNvSpPr>
            <a:spLocks noGrp="1"/>
          </p:cNvSpPr>
          <p:nvPr>
            <p:ph type="sldNum" sz="quarter" idx="5"/>
          </p:nvPr>
        </p:nvSpPr>
        <p:spPr>
          <a:noFill/>
        </p:spPr>
        <p:txBody>
          <a:bodyPr/>
          <a:lstStyle/>
          <a:p>
            <a:fld id="{EF15B20C-18A4-43B9-AF15-236448C39A78}" type="slidenum">
              <a:rPr lang="en-US" smtClean="0"/>
              <a:pPr/>
              <a:t>18</a:t>
            </a:fld>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PINK COPIES!!!</a:t>
            </a:r>
          </a:p>
          <a:p>
            <a:r>
              <a:rPr lang="en-US" dirty="0" smtClean="0"/>
              <a:t>This</a:t>
            </a:r>
            <a:r>
              <a:rPr lang="en-US" baseline="0" dirty="0" smtClean="0"/>
              <a:t> is a list of instructional routines that will be done daily throughout the lessons. In the lesson the titles are linked to description of </a:t>
            </a:r>
            <a:r>
              <a:rPr lang="en-US" baseline="0" smtClean="0"/>
              <a:t>this routine.    </a:t>
            </a:r>
            <a:endParaRPr lang="en-US" dirty="0"/>
          </a:p>
        </p:txBody>
      </p:sp>
      <p:sp>
        <p:nvSpPr>
          <p:cNvPr id="4" name="Slide Number Placeholder 3"/>
          <p:cNvSpPr>
            <a:spLocks noGrp="1"/>
          </p:cNvSpPr>
          <p:nvPr>
            <p:ph type="sldNum" sz="quarter" idx="10"/>
          </p:nvPr>
        </p:nvSpPr>
        <p:spPr/>
        <p:txBody>
          <a:bodyPr/>
          <a:lstStyle/>
          <a:p>
            <a:pPr>
              <a:defRPr/>
            </a:pPr>
            <a:fld id="{813F2D3D-B8B0-4FC8-86B7-CFD490890FEE}" type="slidenum">
              <a:rPr lang="en-US" smtClean="0"/>
              <a:pPr>
                <a:defRPr/>
              </a:pPr>
              <a:t>19</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a:ln/>
        </p:spPr>
      </p:sp>
      <p:sp>
        <p:nvSpPr>
          <p:cNvPr id="64515" name="Notes Placeholder 2"/>
          <p:cNvSpPr>
            <a:spLocks noGrp="1"/>
          </p:cNvSpPr>
          <p:nvPr>
            <p:ph type="body" idx="1"/>
          </p:nvPr>
        </p:nvSpPr>
        <p:spPr>
          <a:noFill/>
          <a:ln/>
        </p:spPr>
        <p:txBody>
          <a:bodyPr/>
          <a:lstStyle/>
          <a:p>
            <a:r>
              <a:rPr lang="en-US" smtClean="0"/>
              <a:t>Participant Handout-Blank Elementary Daily Lesson-Page 4</a:t>
            </a:r>
          </a:p>
          <a:p>
            <a:r>
              <a:rPr lang="en-US" smtClean="0"/>
              <a:t>Participant Handout-Blank Secondary Daily Lesson-Page 5</a:t>
            </a:r>
          </a:p>
          <a:p>
            <a:r>
              <a:rPr lang="en-US" smtClean="0"/>
              <a:t>Participant Handout-Instructional Routine (Resource)</a:t>
            </a:r>
          </a:p>
          <a:p>
            <a:r>
              <a:rPr lang="en-US" smtClean="0"/>
              <a:t>Participant Handout -Grade Level(s) Example as appropriate</a:t>
            </a:r>
          </a:p>
          <a:p>
            <a:pPr>
              <a:buFontTx/>
              <a:buChar char="•"/>
            </a:pPr>
            <a:r>
              <a:rPr lang="en-US" smtClean="0"/>
              <a:t>  Pass out page 3 and 4 handout and grade level(s) example as appropriate.  Pass out Instructional Routine (Resource) handout before   </a:t>
            </a:r>
          </a:p>
          <a:p>
            <a:r>
              <a:rPr lang="en-US" smtClean="0"/>
              <a:t>    moving to the Instructional Routine page of the lesson template.</a:t>
            </a:r>
          </a:p>
          <a:p>
            <a:endParaRPr lang="en-US" smtClean="0"/>
          </a:p>
        </p:txBody>
      </p:sp>
      <p:sp>
        <p:nvSpPr>
          <p:cNvPr id="64516" name="Slide Number Placeholder 3"/>
          <p:cNvSpPr>
            <a:spLocks noGrp="1"/>
          </p:cNvSpPr>
          <p:nvPr>
            <p:ph type="sldNum" sz="quarter" idx="5"/>
          </p:nvPr>
        </p:nvSpPr>
        <p:spPr>
          <a:noFill/>
        </p:spPr>
        <p:txBody>
          <a:bodyPr/>
          <a:lstStyle/>
          <a:p>
            <a:fld id="{59BC2F41-6680-4BA1-84E5-37513F070787}" type="slidenum">
              <a:rPr lang="en-US" smtClean="0"/>
              <a:pPr/>
              <a:t>20</a:t>
            </a:fld>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a:ln/>
        </p:spPr>
      </p:sp>
      <p:sp>
        <p:nvSpPr>
          <p:cNvPr id="66563" name="Notes Placeholder 2"/>
          <p:cNvSpPr>
            <a:spLocks noGrp="1"/>
          </p:cNvSpPr>
          <p:nvPr>
            <p:ph type="body" idx="1"/>
          </p:nvPr>
        </p:nvSpPr>
        <p:spPr>
          <a:noFill/>
          <a:ln/>
        </p:spPr>
        <p:txBody>
          <a:bodyPr/>
          <a:lstStyle/>
          <a:p>
            <a:r>
              <a:rPr lang="en-US" smtClean="0"/>
              <a:t>Participant Handout-Language Arts Video Lesson Page 6</a:t>
            </a:r>
          </a:p>
          <a:p>
            <a:pPr>
              <a:buFontTx/>
              <a:buChar char="•"/>
            </a:pPr>
            <a:r>
              <a:rPr lang="en-US" smtClean="0"/>
              <a:t>  You may have participants follow the daily lesson to observe pace and how it looks in action and/or have them watch the video and take </a:t>
            </a:r>
          </a:p>
          <a:p>
            <a:r>
              <a:rPr lang="en-US" smtClean="0"/>
              <a:t>    notes on the Language Arts Video Lesson handout.</a:t>
            </a:r>
          </a:p>
          <a:p>
            <a:pPr>
              <a:buFontTx/>
              <a:buChar char="•"/>
            </a:pPr>
            <a:r>
              <a:rPr lang="en-US" smtClean="0"/>
              <a:t>  Lead a discussion about the observations.</a:t>
            </a:r>
          </a:p>
          <a:p>
            <a:endParaRPr lang="en-US" smtClean="0"/>
          </a:p>
        </p:txBody>
      </p:sp>
      <p:sp>
        <p:nvSpPr>
          <p:cNvPr id="66564" name="Slide Number Placeholder 3"/>
          <p:cNvSpPr>
            <a:spLocks noGrp="1"/>
          </p:cNvSpPr>
          <p:nvPr>
            <p:ph type="sldNum" sz="quarter" idx="5"/>
          </p:nvPr>
        </p:nvSpPr>
        <p:spPr>
          <a:noFill/>
        </p:spPr>
        <p:txBody>
          <a:bodyPr/>
          <a:lstStyle/>
          <a:p>
            <a:fld id="{DA2F7E63-7449-40BC-B54F-FDBFFFCFA741}" type="slidenum">
              <a:rPr lang="en-US" smtClean="0"/>
              <a:pPr/>
              <a:t>22</a:t>
            </a:fld>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a:ln/>
        </p:spPr>
      </p:sp>
      <p:sp>
        <p:nvSpPr>
          <p:cNvPr id="69635" name="Notes Placeholder 2"/>
          <p:cNvSpPr>
            <a:spLocks noGrp="1"/>
          </p:cNvSpPr>
          <p:nvPr>
            <p:ph type="body" idx="1"/>
          </p:nvPr>
        </p:nvSpPr>
        <p:spPr>
          <a:noFill/>
          <a:ln/>
        </p:spPr>
        <p:txBody>
          <a:bodyPr/>
          <a:lstStyle/>
          <a:p>
            <a:pPr>
              <a:buFontTx/>
              <a:buChar char="•"/>
            </a:pPr>
            <a:r>
              <a:rPr lang="en-US" smtClean="0"/>
              <a:t>  Answer questions and provide evaluation and certificate information.</a:t>
            </a:r>
          </a:p>
          <a:p>
            <a:endParaRPr lang="en-US" smtClean="0"/>
          </a:p>
          <a:p>
            <a:endParaRPr lang="en-US" smtClean="0"/>
          </a:p>
        </p:txBody>
      </p:sp>
      <p:sp>
        <p:nvSpPr>
          <p:cNvPr id="69636" name="Slide Number Placeholder 3"/>
          <p:cNvSpPr>
            <a:spLocks noGrp="1"/>
          </p:cNvSpPr>
          <p:nvPr>
            <p:ph type="sldNum" sz="quarter" idx="5"/>
          </p:nvPr>
        </p:nvSpPr>
        <p:spPr>
          <a:noFill/>
        </p:spPr>
        <p:txBody>
          <a:bodyPr/>
          <a:lstStyle/>
          <a:p>
            <a:fld id="{69787B4F-1AAD-4794-873B-6B36E72D50C1}" type="slidenum">
              <a:rPr lang="en-US" smtClean="0"/>
              <a:pPr/>
              <a:t>23</a:t>
            </a:fld>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a:ln/>
        </p:spPr>
      </p:sp>
      <p:sp>
        <p:nvSpPr>
          <p:cNvPr id="67587" name="Notes Placeholder 2"/>
          <p:cNvSpPr>
            <a:spLocks noGrp="1"/>
          </p:cNvSpPr>
          <p:nvPr>
            <p:ph type="body" idx="1"/>
          </p:nvPr>
        </p:nvSpPr>
        <p:spPr>
          <a:noFill/>
          <a:ln/>
        </p:spPr>
        <p:txBody>
          <a:bodyPr/>
          <a:lstStyle/>
          <a:p>
            <a:pPr>
              <a:buFontTx/>
              <a:buChar char="•"/>
            </a:pPr>
            <a:r>
              <a:rPr lang="en-US" smtClean="0"/>
              <a:t>  As a summary, ask participants to share something they remembered about each bullet.</a:t>
            </a:r>
          </a:p>
        </p:txBody>
      </p:sp>
      <p:sp>
        <p:nvSpPr>
          <p:cNvPr id="67588" name="Slide Number Placeholder 3"/>
          <p:cNvSpPr>
            <a:spLocks noGrp="1"/>
          </p:cNvSpPr>
          <p:nvPr>
            <p:ph type="sldNum" sz="quarter" idx="5"/>
          </p:nvPr>
        </p:nvSpPr>
        <p:spPr>
          <a:noFill/>
        </p:spPr>
        <p:txBody>
          <a:bodyPr/>
          <a:lstStyle/>
          <a:p>
            <a:fld id="{097BF84B-F826-4BE5-A723-C555BA2D80CC}" type="slidenum">
              <a:rPr lang="en-US" smtClean="0"/>
              <a:pPr/>
              <a:t>24</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44035" name="Notes Placeholder 2"/>
          <p:cNvSpPr>
            <a:spLocks noGrp="1"/>
          </p:cNvSpPr>
          <p:nvPr>
            <p:ph type="body" idx="1"/>
          </p:nvPr>
        </p:nvSpPr>
        <p:spPr>
          <a:noFill/>
          <a:ln/>
        </p:spPr>
        <p:txBody>
          <a:bodyPr/>
          <a:lstStyle/>
          <a:p>
            <a:pPr eaLnBrk="1" hangingPunct="1">
              <a:buFontTx/>
              <a:buChar char="•"/>
            </a:pPr>
            <a:r>
              <a:rPr lang="en-US" smtClean="0"/>
              <a:t>    The Language Arts Advisory Group was formed in September of 2008 and meets 4 times a year.</a:t>
            </a:r>
          </a:p>
          <a:p>
            <a:pPr eaLnBrk="1" hangingPunct="1">
              <a:buFontTx/>
              <a:buChar char="•"/>
            </a:pPr>
            <a:r>
              <a:rPr lang="en-US" smtClean="0"/>
              <a:t>    The District Advisory meets once a year in February.</a:t>
            </a:r>
          </a:p>
          <a:p>
            <a:pPr eaLnBrk="1" hangingPunct="1">
              <a:buFontTx/>
              <a:buChar char="•"/>
            </a:pPr>
            <a:r>
              <a:rPr lang="en-US" smtClean="0"/>
              <a:t>    The CSCOPE summer conference was in June of 2009.</a:t>
            </a:r>
          </a:p>
        </p:txBody>
      </p:sp>
      <p:sp>
        <p:nvSpPr>
          <p:cNvPr id="44036" name="Slide Number Placeholder 3"/>
          <p:cNvSpPr>
            <a:spLocks noGrp="1"/>
          </p:cNvSpPr>
          <p:nvPr>
            <p:ph type="sldNum" sz="quarter" idx="5"/>
          </p:nvPr>
        </p:nvSpPr>
        <p:spPr>
          <a:noFill/>
        </p:spPr>
        <p:txBody>
          <a:bodyPr/>
          <a:lstStyle/>
          <a:p>
            <a:fld id="{003BA96D-EC9E-41FF-AA3E-38160E54692A}" type="slidenum">
              <a:rPr lang="en-US" smtClean="0"/>
              <a:pPr/>
              <a:t>3</a:t>
            </a:fld>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a:ln/>
        </p:spPr>
      </p:sp>
      <p:sp>
        <p:nvSpPr>
          <p:cNvPr id="70659" name="Notes Placeholder 2"/>
          <p:cNvSpPr>
            <a:spLocks noGrp="1"/>
          </p:cNvSpPr>
          <p:nvPr>
            <p:ph type="body" idx="1"/>
          </p:nvPr>
        </p:nvSpPr>
        <p:spPr>
          <a:noFill/>
          <a:ln/>
        </p:spPr>
        <p:txBody>
          <a:bodyPr/>
          <a:lstStyle/>
          <a:p>
            <a:pPr>
              <a:buFontTx/>
              <a:buChar char="•"/>
            </a:pPr>
            <a:r>
              <a:rPr lang="en-US" smtClean="0"/>
              <a:t>  Please </a:t>
            </a:r>
            <a:r>
              <a:rPr lang="en-US" b="1" smtClean="0"/>
              <a:t>hide </a:t>
            </a:r>
            <a:r>
              <a:rPr lang="en-US" smtClean="0"/>
              <a:t>this slide for your presentations.</a:t>
            </a:r>
          </a:p>
        </p:txBody>
      </p:sp>
      <p:sp>
        <p:nvSpPr>
          <p:cNvPr id="70660" name="Slide Number Placeholder 3"/>
          <p:cNvSpPr>
            <a:spLocks noGrp="1"/>
          </p:cNvSpPr>
          <p:nvPr>
            <p:ph type="sldNum" sz="quarter" idx="5"/>
          </p:nvPr>
        </p:nvSpPr>
        <p:spPr>
          <a:noFill/>
        </p:spPr>
        <p:txBody>
          <a:bodyPr/>
          <a:lstStyle/>
          <a:p>
            <a:fld id="{9093C44F-C534-4274-A03D-5A9498C2AE5B}" type="slidenum">
              <a:rPr lang="en-US" smtClean="0"/>
              <a:pPr/>
              <a:t>25</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p:spPr>
        <p:txBody>
          <a:bodyPr/>
          <a:lstStyle/>
          <a:p>
            <a:pPr eaLnBrk="1" hangingPunct="1">
              <a:buFontTx/>
              <a:buChar char="•"/>
            </a:pPr>
            <a:r>
              <a:rPr lang="en-US" smtClean="0"/>
              <a:t>   Add notes.</a:t>
            </a:r>
          </a:p>
        </p:txBody>
      </p:sp>
      <p:sp>
        <p:nvSpPr>
          <p:cNvPr id="46084" name="Slide Number Placeholder 3"/>
          <p:cNvSpPr>
            <a:spLocks noGrp="1"/>
          </p:cNvSpPr>
          <p:nvPr>
            <p:ph type="sldNum" sz="quarter" idx="5"/>
          </p:nvPr>
        </p:nvSpPr>
        <p:spPr>
          <a:noFill/>
        </p:spPr>
        <p:txBody>
          <a:bodyPr/>
          <a:lstStyle/>
          <a:p>
            <a:fld id="{14725371-8B59-48F2-9A2D-41F1FE4936E6}" type="slidenum">
              <a:rPr lang="en-US" smtClean="0"/>
              <a:pPr/>
              <a:t>4</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a:ln/>
        </p:spPr>
      </p:sp>
      <p:sp>
        <p:nvSpPr>
          <p:cNvPr id="47107" name="Notes Placeholder 2"/>
          <p:cNvSpPr>
            <a:spLocks noGrp="1"/>
          </p:cNvSpPr>
          <p:nvPr>
            <p:ph type="body" idx="1"/>
          </p:nvPr>
        </p:nvSpPr>
        <p:spPr>
          <a:noFill/>
          <a:ln/>
        </p:spPr>
        <p:txBody>
          <a:bodyPr/>
          <a:lstStyle/>
          <a:p>
            <a:endParaRPr lang="en-US" smtClean="0"/>
          </a:p>
        </p:txBody>
      </p:sp>
      <p:sp>
        <p:nvSpPr>
          <p:cNvPr id="47108" name="Slide Number Placeholder 3"/>
          <p:cNvSpPr>
            <a:spLocks noGrp="1"/>
          </p:cNvSpPr>
          <p:nvPr>
            <p:ph type="sldNum" sz="quarter" idx="5"/>
          </p:nvPr>
        </p:nvSpPr>
        <p:spPr>
          <a:noFill/>
        </p:spPr>
        <p:txBody>
          <a:bodyPr/>
          <a:lstStyle/>
          <a:p>
            <a:fld id="{BF56D8AF-0587-46EE-AD4D-177536EEB38D}" type="slidenum">
              <a:rPr lang="en-US" smtClean="0"/>
              <a:pPr/>
              <a:t>5</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a:ln/>
        </p:spPr>
      </p:sp>
      <p:sp>
        <p:nvSpPr>
          <p:cNvPr id="47107" name="Notes Placeholder 2"/>
          <p:cNvSpPr>
            <a:spLocks noGrp="1"/>
          </p:cNvSpPr>
          <p:nvPr>
            <p:ph type="body" idx="1"/>
          </p:nvPr>
        </p:nvSpPr>
        <p:spPr>
          <a:ln/>
        </p:spPr>
        <p:txBody>
          <a:bodyPr/>
          <a:lstStyle/>
          <a:p>
            <a:pPr>
              <a:defRPr/>
            </a:pPr>
            <a:endParaRPr lang="en-US" sz="1050" dirty="0" smtClean="0"/>
          </a:p>
          <a:p>
            <a:pPr>
              <a:defRPr/>
            </a:pPr>
            <a:r>
              <a:rPr lang="en-US" sz="1050" b="1" dirty="0" smtClean="0"/>
              <a:t>GREEN</a:t>
            </a:r>
            <a:r>
              <a:rPr lang="en-US" sz="1050" b="1" baseline="0" dirty="0" smtClean="0"/>
              <a:t> COPIES!!-This is the YAG, but on line the VADs look a bit different.</a:t>
            </a:r>
          </a:p>
          <a:p>
            <a:pPr>
              <a:defRPr/>
            </a:pPr>
            <a:r>
              <a:rPr lang="en-US" sz="1050" dirty="0" smtClean="0"/>
              <a:t>Use </a:t>
            </a:r>
            <a:r>
              <a:rPr lang="en-US" sz="1050" dirty="0" smtClean="0"/>
              <a:t>the red folders that hold the VADs and IFDs for the table for the next two slides. Remind participants not to take the VADs or IFDs that these folders are used across multiple trainings. </a:t>
            </a:r>
          </a:p>
          <a:p>
            <a:pPr>
              <a:defRPr/>
            </a:pPr>
            <a:endParaRPr lang="en-US" sz="1050" dirty="0" smtClean="0"/>
          </a:p>
          <a:p>
            <a:pPr>
              <a:defRPr/>
            </a:pPr>
            <a:r>
              <a:rPr lang="en-US" sz="1050" dirty="0" smtClean="0"/>
              <a:t>Before you show them the VADs, let participants know that the VADs and IFDs have gone through a revision.  With both, there were not big changes but some clarifications were added in the VADs and any errors were corrected. Once the lessons started, some standards needed to be moved to other units in the IFD.   Changes will be uploaded to the developer starting June 1</a:t>
            </a:r>
            <a:r>
              <a:rPr lang="en-US" sz="1050" baseline="30000" dirty="0" smtClean="0"/>
              <a:t>st</a:t>
            </a:r>
            <a:r>
              <a:rPr lang="en-US" sz="1050" dirty="0" smtClean="0"/>
              <a:t>.  The footer at the bottom should have a June 2010 date. The VADs do not need to be printed per teacher. One per grade level would do as they only use these for alignment and clarification.</a:t>
            </a:r>
          </a:p>
          <a:p>
            <a:pPr>
              <a:defRPr/>
            </a:pPr>
            <a:endParaRPr lang="en-US" sz="1050" dirty="0" smtClean="0"/>
          </a:p>
          <a:p>
            <a:pPr>
              <a:defRPr/>
            </a:pPr>
            <a:r>
              <a:rPr lang="en-US" sz="1050" dirty="0" smtClean="0"/>
              <a:t>You will not need to spend a lot of time on VADs but make sure you point out that the Knowledge and Skills statement and the Student Expectations (those things in black) are written by the state. Our job at CSCOPE was to clarify those standards. So we pulled out the verb, restated the objective then added any including statements.  The definitions that are in bold are those that came from the state TEKS training glossary and those that aren’t bolded either came from professional resources or TALA and in very few cases, the dictionary. It’s there to HELP teachers with clarity and also allow teachers to speak a common academic language.   (I always give an example of when I was teaching and how one teacher would interpret the SE to mean one thing and it might not be to the depth it needed to be taught and another teacher in the same grade had a different interpretation.  With this specificity we are now all on the same page.)</a:t>
            </a:r>
          </a:p>
          <a:p>
            <a:pPr>
              <a:defRPr/>
            </a:pPr>
            <a:endParaRPr lang="en-US" sz="1050" dirty="0" smtClean="0"/>
          </a:p>
          <a:p>
            <a:pPr>
              <a:defRPr/>
            </a:pPr>
            <a:r>
              <a:rPr lang="en-US" sz="1050" dirty="0" smtClean="0"/>
              <a:t>Participant Table Handouts-VAD (Print one copy for each participant or pairs of  participants.  Collect after each session to use at future trainings or print one for each participant to add to handouts.)</a:t>
            </a:r>
          </a:p>
          <a:p>
            <a:pPr>
              <a:buFontTx/>
              <a:buChar char="•"/>
              <a:defRPr/>
            </a:pPr>
            <a:r>
              <a:rPr lang="en-US" sz="1050" dirty="0" smtClean="0"/>
              <a:t>Use examples as appropriate.</a:t>
            </a:r>
          </a:p>
          <a:p>
            <a:pPr>
              <a:buFontTx/>
              <a:buChar char="•"/>
              <a:defRPr/>
            </a:pPr>
            <a:r>
              <a:rPr lang="en-US" sz="1050" dirty="0" smtClean="0"/>
              <a:t>Region VI made red folders with 2 copies of the VAD on one side and 2 copies of the IFD on the other.  A big label was put on front to say “Please do not remove from Training”</a:t>
            </a:r>
          </a:p>
          <a:p>
            <a:pPr>
              <a:defRPr/>
            </a:pPr>
            <a:endParaRPr lang="en-US" sz="1100" dirty="0" smtClean="0"/>
          </a:p>
          <a:p>
            <a:pPr>
              <a:defRPr/>
            </a:pPr>
            <a:endParaRPr lang="en-US" dirty="0" smtClean="0"/>
          </a:p>
          <a:p>
            <a:pPr>
              <a:defRPr/>
            </a:pPr>
            <a:endParaRPr lang="en-US" dirty="0" smtClean="0"/>
          </a:p>
        </p:txBody>
      </p:sp>
      <p:sp>
        <p:nvSpPr>
          <p:cNvPr id="26628" name="Slide Number Placeholder 3"/>
          <p:cNvSpPr>
            <a:spLocks noGrp="1"/>
          </p:cNvSpPr>
          <p:nvPr>
            <p:ph type="sldNum" sz="quarter" idx="5"/>
          </p:nvPr>
        </p:nvSpPr>
        <p:spPr>
          <a:noFill/>
        </p:spPr>
        <p:txBody>
          <a:bodyPr/>
          <a:lstStyle/>
          <a:p>
            <a:fld id="{37C719F2-C1D7-4E48-B650-D2B5C8744F0A}" type="slidenum">
              <a:rPr lang="en-US" smtClean="0"/>
              <a:pPr/>
              <a:t>7</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a:ln/>
        </p:spPr>
      </p:sp>
      <p:sp>
        <p:nvSpPr>
          <p:cNvPr id="48131" name="Notes Placeholder 2"/>
          <p:cNvSpPr>
            <a:spLocks noGrp="1"/>
          </p:cNvSpPr>
          <p:nvPr>
            <p:ph type="body" idx="1"/>
          </p:nvPr>
        </p:nvSpPr>
        <p:spPr>
          <a:ln/>
        </p:spPr>
        <p:txBody>
          <a:bodyPr/>
          <a:lstStyle/>
          <a:p>
            <a:pPr>
              <a:defRPr/>
            </a:pPr>
            <a:r>
              <a:rPr lang="en-US" sz="1050" b="1" dirty="0" smtClean="0"/>
              <a:t>YELLOW COPIES!!!</a:t>
            </a:r>
          </a:p>
          <a:p>
            <a:pPr>
              <a:defRPr/>
            </a:pPr>
            <a:r>
              <a:rPr lang="en-US" sz="1050" b="1" dirty="0" smtClean="0"/>
              <a:t>EXPLAIN</a:t>
            </a:r>
            <a:r>
              <a:rPr lang="en-US" sz="1050" b="1" dirty="0" smtClean="0"/>
              <a:t>:</a:t>
            </a:r>
            <a:r>
              <a:rPr lang="en-US" sz="1050" dirty="0" smtClean="0"/>
              <a:t> How the rationale determines </a:t>
            </a:r>
            <a:r>
              <a:rPr lang="en-US" sz="1050" b="1" dirty="0" smtClean="0"/>
              <a:t>WHY</a:t>
            </a:r>
            <a:r>
              <a:rPr lang="en-US" sz="1050" dirty="0" smtClean="0"/>
              <a:t> and </a:t>
            </a:r>
            <a:r>
              <a:rPr lang="en-US" sz="1050" b="1" dirty="0" smtClean="0"/>
              <a:t>WHAT</a:t>
            </a:r>
            <a:r>
              <a:rPr lang="en-US" sz="1050" dirty="0" smtClean="0"/>
              <a:t> you are teaching and what was taught previously. </a:t>
            </a:r>
          </a:p>
          <a:p>
            <a:pPr>
              <a:defRPr/>
            </a:pPr>
            <a:r>
              <a:rPr lang="en-US" sz="1050" b="1" dirty="0" smtClean="0"/>
              <a:t>EXPLAIN:</a:t>
            </a:r>
            <a:r>
              <a:rPr lang="en-US" sz="1050" dirty="0" smtClean="0"/>
              <a:t> Misconceptions are things we may need to know. (I always share how I told 4</a:t>
            </a:r>
            <a:r>
              <a:rPr lang="en-US" sz="1050" baseline="30000" dirty="0" smtClean="0"/>
              <a:t>th</a:t>
            </a:r>
            <a:r>
              <a:rPr lang="en-US" sz="1050" dirty="0" smtClean="0"/>
              <a:t> grades NEVER use “</a:t>
            </a:r>
            <a:r>
              <a:rPr lang="en-US" sz="1050" b="1" dirty="0" smtClean="0"/>
              <a:t>and</a:t>
            </a:r>
            <a:r>
              <a:rPr lang="en-US" sz="1050" dirty="0" smtClean="0"/>
              <a:t>” to start a sentence because I was getting those type papers. (“</a:t>
            </a:r>
            <a:r>
              <a:rPr lang="en-US" sz="1050" b="1" dirty="0" smtClean="0"/>
              <a:t>And </a:t>
            </a:r>
            <a:r>
              <a:rPr lang="en-US" sz="1050" dirty="0" smtClean="0"/>
              <a:t>I went to the store and I got bread </a:t>
            </a:r>
            <a:r>
              <a:rPr lang="en-US" sz="1050" b="1" dirty="0" smtClean="0"/>
              <a:t>and</a:t>
            </a:r>
            <a:r>
              <a:rPr lang="en-US" sz="1050" dirty="0" smtClean="0"/>
              <a:t> I got a toy </a:t>
            </a:r>
            <a:r>
              <a:rPr lang="en-US" sz="1050" b="1" dirty="0" smtClean="0"/>
              <a:t>and</a:t>
            </a:r>
            <a:r>
              <a:rPr lang="en-US" sz="1050" dirty="0" smtClean="0"/>
              <a:t> then I went home..etc.”) That was a misconception on my part because once they have command of the English Language, it is OK to use AND to start a sentence. </a:t>
            </a:r>
          </a:p>
          <a:p>
            <a:pPr>
              <a:defRPr/>
            </a:pPr>
            <a:r>
              <a:rPr lang="en-US" sz="1050" b="1" dirty="0" smtClean="0"/>
              <a:t>EXPLAIN:</a:t>
            </a:r>
            <a:r>
              <a:rPr lang="en-US" sz="1050" dirty="0" smtClean="0"/>
              <a:t> Performance Indicators were combined if possible because they were so many in a unit.  Performance Indicators are the end result of the lesson taught.  This is the application of learning. As teachers, we may have to have a paradigm shift from paper-pencil type tasks, to performance tasks or products graded by rubrics that teachers can create.  Point out the changes in instructional procedures (typically page 3) with Word Study, Shared Reading, Independent Reading and Writing.  Those were added to show what objectives are taught the entire unit in each of those areas.  Independent Reading is not listed in grades 6-12 . There is no SE’s past 5</a:t>
            </a:r>
            <a:r>
              <a:rPr lang="en-US" sz="1050" baseline="30000" dirty="0" smtClean="0"/>
              <a:t>th</a:t>
            </a:r>
            <a:r>
              <a:rPr lang="en-US" sz="1050" dirty="0" smtClean="0"/>
              <a:t> grade. They can still independently read 6-12, as teachers we just don’t have standards. Now it’s completely independent practice.</a:t>
            </a:r>
          </a:p>
          <a:p>
            <a:pPr>
              <a:defRPr/>
            </a:pPr>
            <a:endParaRPr lang="en-US" sz="1050" dirty="0" smtClean="0"/>
          </a:p>
          <a:p>
            <a:pPr>
              <a:defRPr/>
            </a:pPr>
            <a:r>
              <a:rPr lang="en-US" sz="1050" b="1" dirty="0" smtClean="0"/>
              <a:t>NOTE: Teachers may complain that there are TOO many standards in each unit. Explain that the TEKS changed to include covering more ground and different types of genre. We have no choice if we want to make sure every objective is taught.</a:t>
            </a:r>
          </a:p>
          <a:p>
            <a:pPr>
              <a:defRPr/>
            </a:pPr>
            <a:endParaRPr lang="en-US" sz="1050" dirty="0" smtClean="0"/>
          </a:p>
          <a:p>
            <a:pPr>
              <a:defRPr/>
            </a:pPr>
            <a:r>
              <a:rPr lang="en-US" sz="1050" dirty="0" smtClean="0"/>
              <a:t>Participant Table Handout-IFD (Print one copy for each participant or pairs of participants.  Collect after each session to use at future trainings or print one for each participant to add to handouts.)</a:t>
            </a:r>
          </a:p>
          <a:p>
            <a:pPr>
              <a:buFontTx/>
              <a:buChar char="•"/>
              <a:defRPr/>
            </a:pPr>
            <a:r>
              <a:rPr lang="en-US" sz="1050" dirty="0" smtClean="0"/>
              <a:t>  Use examples as appropriate.</a:t>
            </a:r>
          </a:p>
        </p:txBody>
      </p:sp>
      <p:sp>
        <p:nvSpPr>
          <p:cNvPr id="27652" name="Slide Number Placeholder 3"/>
          <p:cNvSpPr>
            <a:spLocks noGrp="1"/>
          </p:cNvSpPr>
          <p:nvPr>
            <p:ph type="sldNum" sz="quarter" idx="5"/>
          </p:nvPr>
        </p:nvSpPr>
        <p:spPr>
          <a:noFill/>
        </p:spPr>
        <p:txBody>
          <a:bodyPr/>
          <a:lstStyle/>
          <a:p>
            <a:fld id="{FEE49130-5AC3-427B-9440-1B60C45C5D93}" type="slidenum">
              <a:rPr lang="en-US" smtClean="0"/>
              <a:pPr/>
              <a:t>8</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a:ln/>
        </p:spPr>
        <p:txBody>
          <a:bodyPr/>
          <a:lstStyle/>
          <a:p>
            <a:pPr>
              <a:buFontTx/>
              <a:buChar char="•"/>
            </a:pPr>
            <a:r>
              <a:rPr lang="en-US" smtClean="0"/>
              <a:t>   This is the introduction/overview of assessment.</a:t>
            </a:r>
          </a:p>
          <a:p>
            <a:pPr>
              <a:buFontTx/>
              <a:buChar char="•"/>
            </a:pPr>
            <a:r>
              <a:rPr lang="en-US" smtClean="0"/>
              <a:t>    Assessments provide opportunities for students to prove what the know/have learned.</a:t>
            </a:r>
          </a:p>
          <a:p>
            <a:endParaRPr lang="en-US" smtClean="0"/>
          </a:p>
        </p:txBody>
      </p:sp>
      <p:sp>
        <p:nvSpPr>
          <p:cNvPr id="51204" name="Slide Number Placeholder 3"/>
          <p:cNvSpPr>
            <a:spLocks noGrp="1"/>
          </p:cNvSpPr>
          <p:nvPr>
            <p:ph type="sldNum" sz="quarter" idx="5"/>
          </p:nvPr>
        </p:nvSpPr>
        <p:spPr>
          <a:noFill/>
        </p:spPr>
        <p:txBody>
          <a:bodyPr/>
          <a:lstStyle/>
          <a:p>
            <a:fld id="{3CADAA50-78F3-41DC-AD6D-EE6346181656}" type="slidenum">
              <a:rPr lang="en-US" smtClean="0"/>
              <a:pPr/>
              <a:t>9</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a:ln/>
        </p:spPr>
      </p:sp>
      <p:sp>
        <p:nvSpPr>
          <p:cNvPr id="52227" name="Notes Placeholder 2"/>
          <p:cNvSpPr>
            <a:spLocks noGrp="1"/>
          </p:cNvSpPr>
          <p:nvPr>
            <p:ph type="body" idx="1"/>
          </p:nvPr>
        </p:nvSpPr>
        <p:spPr>
          <a:noFill/>
          <a:ln/>
        </p:spPr>
        <p:txBody>
          <a:bodyPr/>
          <a:lstStyle/>
          <a:p>
            <a:pPr>
              <a:buFontTx/>
              <a:buChar char="•"/>
            </a:pPr>
            <a:r>
              <a:rPr lang="en-US" smtClean="0"/>
              <a:t>   You may find a pretest in some of the lessons.  You will find this in the Learning Application  and Closure sections of the lesson.</a:t>
            </a:r>
          </a:p>
          <a:p>
            <a:endParaRPr lang="en-US" smtClean="0"/>
          </a:p>
        </p:txBody>
      </p:sp>
      <p:sp>
        <p:nvSpPr>
          <p:cNvPr id="52228" name="Slide Number Placeholder 3"/>
          <p:cNvSpPr>
            <a:spLocks noGrp="1"/>
          </p:cNvSpPr>
          <p:nvPr>
            <p:ph type="sldNum" sz="quarter" idx="5"/>
          </p:nvPr>
        </p:nvSpPr>
        <p:spPr>
          <a:noFill/>
        </p:spPr>
        <p:txBody>
          <a:bodyPr/>
          <a:lstStyle/>
          <a:p>
            <a:fld id="{5D4F3364-D33C-4D8F-B74D-430D1F139F05}" type="slidenum">
              <a:rPr lang="en-US" smtClean="0"/>
              <a:pPr/>
              <a:t>10</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a:ln/>
        </p:spPr>
      </p:sp>
      <p:sp>
        <p:nvSpPr>
          <p:cNvPr id="53251" name="Notes Placeholder 2"/>
          <p:cNvSpPr>
            <a:spLocks noGrp="1"/>
          </p:cNvSpPr>
          <p:nvPr>
            <p:ph type="body" idx="1"/>
          </p:nvPr>
        </p:nvSpPr>
        <p:spPr>
          <a:noFill/>
          <a:ln/>
        </p:spPr>
        <p:txBody>
          <a:bodyPr/>
          <a:lstStyle/>
          <a:p>
            <a:pPr>
              <a:buFontTx/>
              <a:buChar char="•"/>
            </a:pPr>
            <a:r>
              <a:rPr lang="en-US" smtClean="0"/>
              <a:t>  You will find formative assessments in the Learning Application and Closure sections of the lesson.</a:t>
            </a:r>
          </a:p>
          <a:p>
            <a:endParaRPr lang="en-US" smtClean="0"/>
          </a:p>
        </p:txBody>
      </p:sp>
      <p:sp>
        <p:nvSpPr>
          <p:cNvPr id="53252" name="Slide Number Placeholder 3"/>
          <p:cNvSpPr>
            <a:spLocks noGrp="1"/>
          </p:cNvSpPr>
          <p:nvPr>
            <p:ph type="sldNum" sz="quarter" idx="5"/>
          </p:nvPr>
        </p:nvSpPr>
        <p:spPr>
          <a:noFill/>
        </p:spPr>
        <p:txBody>
          <a:bodyPr/>
          <a:lstStyle/>
          <a:p>
            <a:fld id="{1302A5D5-EF79-4B55-B01C-8C1CD1C4B544}" type="slidenum">
              <a:rPr lang="en-US" smtClean="0"/>
              <a:pPr/>
              <a:t>11</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F8859CA-93B7-4BD5-BBBD-11C7F3FC0623}"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D9A8E9A-987F-47B3-963F-DA9923312028}"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A6486EB-1F5A-4BE8-AD83-1AA145C95687}" type="slidenum">
              <a:rPr lang="en-US"/>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FD60DD1-CEA4-4A9A-A0C1-D6FED9BCF6A3}" type="slidenum">
              <a:rPr lang="en-US"/>
              <a:pPr>
                <a:defRPr/>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6EF250B-9A47-4AE0-B748-73E60966BDE5}" type="slidenum">
              <a:rPr lang="en-US"/>
              <a:pPr>
                <a:defRPr/>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5D50C28-7F10-4116-8D30-27B0B43068DB}" type="slidenum">
              <a:rPr lang="en-US"/>
              <a:pPr>
                <a:defRPr/>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8DEAB16-CB76-4DE2-A6DB-BA6AD13A59BE}" type="slidenum">
              <a:rPr lang="en-US"/>
              <a:pPr>
                <a:defRPr/>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B9E5711-B1B2-4BD2-B69A-8654FFBF2EA7}" type="slidenum">
              <a:rPr lang="en-US"/>
              <a:pPr>
                <a:defRPr/>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687D1C9-EEA1-4476-AF39-F78D559AD663}" type="slidenum">
              <a:rPr lang="en-US"/>
              <a:pPr>
                <a:defRPr/>
              </a:pPr>
              <a:t>‹#›</a:t>
            </a:fld>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8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ACED552-E3A2-4EB1-8CD5-5F7057200C48}"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F3E612E-9ADC-4360-A784-F82ED59AAFAD}"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4E6E94C-4059-4183-BF39-A0BDC4135A29}"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E8C2B3D0-D607-46DB-BB3D-DCDB869CBE61}"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557F10D8-A7F8-439A-8497-1E797C5CE3B9}"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1E678EF1-D692-42E2-B547-109294BFD30E}"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51A6C593-B831-4FFE-A029-C3F47C83FCED}"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93E3D3A-1ABD-481C-AAC2-632D2FCE7C8E}"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D861FF8-92E9-495E-9439-666254241705}"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4DDB2"/>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0703B8A9-97E1-491C-8530-6E8EF2A1F90F}" type="slidenum">
              <a:rPr lang="en-US"/>
              <a:pPr>
                <a:defRPr/>
              </a:pPr>
              <a:t>‹#›</a:t>
            </a:fld>
            <a:endParaRPr lang="en-US" dirty="0"/>
          </a:p>
        </p:txBody>
      </p:sp>
      <p:sp>
        <p:nvSpPr>
          <p:cNvPr id="7" name="Rectangle 6"/>
          <p:cNvSpPr/>
          <p:nvPr userDrawn="1"/>
        </p:nvSpPr>
        <p:spPr>
          <a:xfrm>
            <a:off x="4267200" y="6477000"/>
            <a:ext cx="4724400" cy="215900"/>
          </a:xfrm>
          <a:prstGeom prst="rect">
            <a:avLst/>
          </a:prstGeom>
        </p:spPr>
        <p:txBody>
          <a:bodyPr>
            <a:spAutoFit/>
          </a:bodyPr>
          <a:lstStyle/>
          <a:p>
            <a:pPr algn="r">
              <a:defRPr/>
            </a:pPr>
            <a:r>
              <a:rPr lang="en-US" sz="800" dirty="0"/>
              <a:t>Developed by the Texas Education Service Center Curriculum Collaborative (TESCCC)</a:t>
            </a:r>
          </a:p>
        </p:txBody>
      </p:sp>
    </p:spTree>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 id="2147483692" r:id="rId12"/>
    <p:sldLayoutId id="2147483693" r:id="rId13"/>
    <p:sldLayoutId id="2147483694" r:id="rId14"/>
    <p:sldLayoutId id="2147483695" r:id="rId15"/>
    <p:sldLayoutId id="2147483696" r:id="rId16"/>
    <p:sldLayoutId id="2147483697" r:id="rId17"/>
    <p:sldLayoutId id="2147483699" r:id="rId18"/>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notesSlide" Target="../notesSlides/notesSlide11.xml"/><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notesSlide" Target="../notesSlides/notesSlide13.xml"/><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hyperlink" Target="HYPERLINKS/LESSON/ORGANIZER/Blank%20Organizer.docx" TargetMode="External"/><Relationship Id="rId2" Type="http://schemas.openxmlformats.org/officeDocument/2006/relationships/notesSlide" Target="../notesSlides/notesSlide14.xml"/><Relationship Id="rId1" Type="http://schemas.openxmlformats.org/officeDocument/2006/relationships/slideLayout" Target="../slideLayouts/slideLayout12.xml"/><Relationship Id="rId4" Type="http://schemas.openxmlformats.org/officeDocument/2006/relationships/image" Target="../media/image13.wmf"/></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hyperlink" Target="C-Scope%20Grade%202.wmv" TargetMode="External"/><Relationship Id="rId2" Type="http://schemas.openxmlformats.org/officeDocument/2006/relationships/image" Target="../media/image13.wmf"/><Relationship Id="rId1" Type="http://schemas.openxmlformats.org/officeDocument/2006/relationships/slideLayout" Target="../slideLayouts/slideLayout7.xml"/><Relationship Id="rId6" Type="http://schemas.openxmlformats.org/officeDocument/2006/relationships/image" Target="../media/image17.wmf"/><Relationship Id="rId5" Type="http://schemas.openxmlformats.org/officeDocument/2006/relationships/hyperlink" Target="Eng4ExemplarLesson.wmv" TargetMode="External"/><Relationship Id="rId4" Type="http://schemas.openxmlformats.org/officeDocument/2006/relationships/image" Target="../media/image16.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mailto:ameza@esc19.net" TargetMode="External"/><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16.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228600" y="762000"/>
            <a:ext cx="9144000" cy="2686050"/>
          </a:xfrm>
        </p:spPr>
        <p:txBody>
          <a:bodyPr anchor="t"/>
          <a:lstStyle/>
          <a:p>
            <a:pPr eaLnBrk="1" hangingPunct="1"/>
            <a:r>
              <a:rPr lang="en-US" b="1" smtClean="0"/>
              <a:t/>
            </a:r>
            <a:br>
              <a:rPr lang="en-US" b="1" smtClean="0"/>
            </a:br>
            <a:endParaRPr lang="en-US" b="1" smtClean="0"/>
          </a:p>
        </p:txBody>
      </p:sp>
      <p:sp>
        <p:nvSpPr>
          <p:cNvPr id="2051" name="TextBox 9"/>
          <p:cNvSpPr txBox="1">
            <a:spLocks noChangeArrowheads="1"/>
          </p:cNvSpPr>
          <p:nvPr/>
        </p:nvSpPr>
        <p:spPr bwMode="auto">
          <a:xfrm>
            <a:off x="3733800" y="1447800"/>
            <a:ext cx="1828800" cy="646113"/>
          </a:xfrm>
          <a:prstGeom prst="rect">
            <a:avLst/>
          </a:prstGeom>
          <a:noFill/>
          <a:ln w="9525">
            <a:noFill/>
            <a:miter lim="800000"/>
            <a:headEnd/>
            <a:tailEnd/>
          </a:ln>
        </p:spPr>
        <p:txBody>
          <a:bodyPr>
            <a:spAutoFit/>
          </a:bodyPr>
          <a:lstStyle/>
          <a:p>
            <a:pPr algn="ctr"/>
            <a:endParaRPr lang="en-US" sz="2000" b="1">
              <a:solidFill>
                <a:srgbClr val="800000"/>
              </a:solidFill>
            </a:endParaRPr>
          </a:p>
          <a:p>
            <a:pPr algn="ctr"/>
            <a:endParaRPr lang="en-US" sz="1600" b="1">
              <a:solidFill>
                <a:srgbClr val="800000"/>
              </a:solidFill>
            </a:endParaRPr>
          </a:p>
        </p:txBody>
      </p:sp>
      <p:sp>
        <p:nvSpPr>
          <p:cNvPr id="2052" name="TextBox 10"/>
          <p:cNvSpPr txBox="1">
            <a:spLocks noChangeArrowheads="1"/>
          </p:cNvSpPr>
          <p:nvPr/>
        </p:nvSpPr>
        <p:spPr bwMode="auto">
          <a:xfrm>
            <a:off x="5562600" y="4343400"/>
            <a:ext cx="1143000" cy="276225"/>
          </a:xfrm>
          <a:prstGeom prst="rect">
            <a:avLst/>
          </a:prstGeom>
          <a:noFill/>
          <a:ln w="9525">
            <a:noFill/>
            <a:miter lim="800000"/>
            <a:headEnd/>
            <a:tailEnd/>
          </a:ln>
        </p:spPr>
        <p:txBody>
          <a:bodyPr>
            <a:spAutoFit/>
          </a:bodyPr>
          <a:lstStyle/>
          <a:p>
            <a:endParaRPr lang="en-US" sz="1200"/>
          </a:p>
        </p:txBody>
      </p:sp>
      <p:pic>
        <p:nvPicPr>
          <p:cNvPr id="2053" name="Picture 6" descr="images.jpg"/>
          <p:cNvPicPr>
            <a:picLocks noChangeAspect="1"/>
          </p:cNvPicPr>
          <p:nvPr/>
        </p:nvPicPr>
        <p:blipFill>
          <a:blip r:embed="rId3" cstate="print"/>
          <a:srcRect/>
          <a:stretch>
            <a:fillRect/>
          </a:stretch>
        </p:blipFill>
        <p:spPr bwMode="auto">
          <a:xfrm>
            <a:off x="609600" y="1143000"/>
            <a:ext cx="8077200" cy="4038600"/>
          </a:xfrm>
          <a:prstGeom prst="rect">
            <a:avLst/>
          </a:prstGeom>
          <a:noFill/>
          <a:ln w="9525">
            <a:solidFill>
              <a:schemeClr val="tx1"/>
            </a:solidFill>
            <a:miter lim="800000"/>
            <a:headEnd/>
            <a:tailEnd/>
          </a:ln>
        </p:spPr>
      </p:pic>
      <p:sp>
        <p:nvSpPr>
          <p:cNvPr id="2054" name="TextBox 7"/>
          <p:cNvSpPr txBox="1">
            <a:spLocks noChangeArrowheads="1"/>
          </p:cNvSpPr>
          <p:nvPr/>
        </p:nvSpPr>
        <p:spPr bwMode="auto">
          <a:xfrm>
            <a:off x="1676400" y="533400"/>
            <a:ext cx="5867400" cy="3786188"/>
          </a:xfrm>
          <a:prstGeom prst="rect">
            <a:avLst/>
          </a:prstGeom>
          <a:noFill/>
          <a:ln w="9525">
            <a:noFill/>
            <a:miter lim="800000"/>
            <a:headEnd/>
            <a:tailEnd/>
          </a:ln>
        </p:spPr>
        <p:txBody>
          <a:bodyPr>
            <a:spAutoFit/>
          </a:bodyPr>
          <a:lstStyle/>
          <a:p>
            <a:pPr algn="ctr"/>
            <a:endParaRPr lang="en-US" sz="3200" b="1">
              <a:solidFill>
                <a:srgbClr val="800000"/>
              </a:solidFill>
            </a:endParaRPr>
          </a:p>
          <a:p>
            <a:pPr algn="ctr"/>
            <a:endParaRPr lang="en-US" sz="3200" b="1">
              <a:solidFill>
                <a:srgbClr val="800000"/>
              </a:solidFill>
            </a:endParaRPr>
          </a:p>
          <a:p>
            <a:pPr algn="ctr"/>
            <a:endParaRPr lang="en-US" sz="3200" b="1">
              <a:solidFill>
                <a:srgbClr val="800000"/>
              </a:solidFill>
            </a:endParaRPr>
          </a:p>
          <a:p>
            <a:pPr algn="ctr"/>
            <a:endParaRPr lang="en-US" sz="3200" b="1">
              <a:solidFill>
                <a:srgbClr val="800000"/>
              </a:solidFill>
            </a:endParaRPr>
          </a:p>
          <a:p>
            <a:pPr algn="ctr"/>
            <a:r>
              <a:rPr lang="en-US" sz="3200" b="1">
                <a:solidFill>
                  <a:srgbClr val="800000"/>
                </a:solidFill>
              </a:rPr>
              <a:t>EXTREME MAKEOVER</a:t>
            </a:r>
          </a:p>
          <a:p>
            <a:pPr algn="ctr"/>
            <a:endParaRPr lang="en-US" sz="3200" b="1">
              <a:solidFill>
                <a:srgbClr val="800000"/>
              </a:solidFill>
            </a:endParaRPr>
          </a:p>
          <a:p>
            <a:pPr algn="ctr"/>
            <a:r>
              <a:rPr lang="en-US" sz="2400" b="1">
                <a:solidFill>
                  <a:srgbClr val="800000"/>
                </a:solidFill>
              </a:rPr>
              <a:t>CSCOPE</a:t>
            </a:r>
          </a:p>
          <a:p>
            <a:pPr algn="ctr"/>
            <a:r>
              <a:rPr lang="en-US" sz="2400" b="1">
                <a:solidFill>
                  <a:srgbClr val="800000"/>
                </a:solidFill>
              </a:rPr>
              <a:t>Language Arts Edition</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2"/>
          <p:cNvSpPr>
            <a:spLocks noGrp="1"/>
          </p:cNvSpPr>
          <p:nvPr>
            <p:ph type="title"/>
          </p:nvPr>
        </p:nvSpPr>
        <p:spPr/>
        <p:txBody>
          <a:bodyPr/>
          <a:lstStyle/>
          <a:p>
            <a:r>
              <a:rPr lang="en-US" sz="3200" b="1" smtClean="0">
                <a:solidFill>
                  <a:srgbClr val="920000"/>
                </a:solidFill>
                <a:latin typeface="Arial" charset="0"/>
                <a:cs typeface="Arial" charset="0"/>
              </a:rPr>
              <a:t>Types of Assessment</a:t>
            </a:r>
          </a:p>
        </p:txBody>
      </p:sp>
      <p:sp>
        <p:nvSpPr>
          <p:cNvPr id="15363" name="Content Placeholder 1"/>
          <p:cNvSpPr>
            <a:spLocks noGrp="1"/>
          </p:cNvSpPr>
          <p:nvPr>
            <p:ph sz="half" idx="1"/>
          </p:nvPr>
        </p:nvSpPr>
        <p:spPr/>
        <p:txBody>
          <a:bodyPr/>
          <a:lstStyle/>
          <a:p>
            <a:endParaRPr lang="en-US" smtClean="0">
              <a:solidFill>
                <a:srgbClr val="920000"/>
              </a:solidFill>
              <a:latin typeface="Arial" charset="0"/>
              <a:cs typeface="Arial" charset="0"/>
            </a:endParaRPr>
          </a:p>
          <a:p>
            <a:pPr>
              <a:buFont typeface="Arial" charset="0"/>
              <a:buNone/>
            </a:pPr>
            <a:r>
              <a:rPr lang="en-US" sz="2400" smtClean="0">
                <a:solidFill>
                  <a:srgbClr val="920000"/>
                </a:solidFill>
                <a:latin typeface="Arial" charset="0"/>
                <a:cs typeface="Arial" charset="0"/>
              </a:rPr>
              <a:t>Diagnostic</a:t>
            </a:r>
          </a:p>
          <a:p>
            <a:r>
              <a:rPr lang="en-US" sz="2400" smtClean="0">
                <a:solidFill>
                  <a:srgbClr val="920000"/>
                </a:solidFill>
                <a:latin typeface="Arial" charset="0"/>
                <a:cs typeface="Arial" charset="0"/>
              </a:rPr>
              <a:t>Pretest</a:t>
            </a:r>
          </a:p>
          <a:p>
            <a:r>
              <a:rPr lang="en-US" sz="2400" smtClean="0">
                <a:solidFill>
                  <a:srgbClr val="920000"/>
                </a:solidFill>
                <a:latin typeface="Arial" charset="0"/>
                <a:cs typeface="Arial" charset="0"/>
              </a:rPr>
              <a:t>Proficiency Checklist</a:t>
            </a:r>
          </a:p>
          <a:p>
            <a:r>
              <a:rPr lang="en-US" sz="2400" smtClean="0">
                <a:solidFill>
                  <a:srgbClr val="920000"/>
                </a:solidFill>
                <a:latin typeface="Arial" charset="0"/>
                <a:cs typeface="Arial" charset="0"/>
              </a:rPr>
              <a:t>Developmental Rubric</a:t>
            </a:r>
          </a:p>
          <a:p>
            <a:pPr>
              <a:buFont typeface="Arial" charset="0"/>
              <a:buNone/>
            </a:pPr>
            <a:endParaRPr lang="en-US" smtClean="0">
              <a:solidFill>
                <a:srgbClr val="920000"/>
              </a:solidFill>
              <a:latin typeface="Arial" charset="0"/>
              <a:cs typeface="Arial" charset="0"/>
            </a:endParaRPr>
          </a:p>
          <a:p>
            <a:pPr>
              <a:buFont typeface="Arial" charset="0"/>
              <a:buNone/>
            </a:pPr>
            <a:endParaRPr lang="en-US" smtClean="0">
              <a:solidFill>
                <a:srgbClr val="920000"/>
              </a:solidFill>
              <a:latin typeface="Arial" charset="0"/>
              <a:cs typeface="Arial" charset="0"/>
            </a:endParaRPr>
          </a:p>
          <a:p>
            <a:endParaRPr lang="en-US" smtClean="0">
              <a:solidFill>
                <a:srgbClr val="920000"/>
              </a:solidFill>
              <a:latin typeface="Arial" charset="0"/>
              <a:cs typeface="Arial" charset="0"/>
            </a:endParaRPr>
          </a:p>
          <a:p>
            <a:pPr>
              <a:buFont typeface="Arial" charset="0"/>
              <a:buNone/>
            </a:pPr>
            <a:endParaRPr lang="en-US" smtClean="0"/>
          </a:p>
          <a:p>
            <a:endParaRPr lang="en-US" smtClean="0"/>
          </a:p>
          <a:p>
            <a:pPr>
              <a:buFont typeface="Arial" charset="0"/>
              <a:buNone/>
            </a:pPr>
            <a:endParaRPr lang="en-US" smtClean="0"/>
          </a:p>
          <a:p>
            <a:pPr>
              <a:buFont typeface="Arial" charset="0"/>
              <a:buNone/>
            </a:pPr>
            <a:endParaRPr lang="en-US" smtClean="0"/>
          </a:p>
        </p:txBody>
      </p:sp>
      <p:pic>
        <p:nvPicPr>
          <p:cNvPr id="15364" name="Picture 8" descr="C:\Documents and Settings\gwiggins\Local Settings\Temporary Internet Files\Content.IE5\RC9LFVIJ\MCj02931600000[1].wmf"/>
          <p:cNvPicPr>
            <a:picLocks noChangeAspect="1" noChangeArrowheads="1"/>
          </p:cNvPicPr>
          <p:nvPr/>
        </p:nvPicPr>
        <p:blipFill>
          <a:blip r:embed="rId3" cstate="print"/>
          <a:srcRect/>
          <a:stretch>
            <a:fillRect/>
          </a:stretch>
        </p:blipFill>
        <p:spPr bwMode="auto">
          <a:xfrm>
            <a:off x="6934200" y="4191000"/>
            <a:ext cx="1808163" cy="17605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2"/>
          <p:cNvSpPr>
            <a:spLocks noGrp="1"/>
          </p:cNvSpPr>
          <p:nvPr>
            <p:ph type="title"/>
          </p:nvPr>
        </p:nvSpPr>
        <p:spPr/>
        <p:txBody>
          <a:bodyPr/>
          <a:lstStyle/>
          <a:p>
            <a:r>
              <a:rPr lang="en-US" sz="3200" b="1" smtClean="0">
                <a:solidFill>
                  <a:srgbClr val="920000"/>
                </a:solidFill>
                <a:latin typeface="Arial" charset="0"/>
                <a:cs typeface="Arial" charset="0"/>
              </a:rPr>
              <a:t>Types of Assessment</a:t>
            </a:r>
          </a:p>
        </p:txBody>
      </p:sp>
      <p:sp>
        <p:nvSpPr>
          <p:cNvPr id="16387" name="Content Placeholder 1"/>
          <p:cNvSpPr>
            <a:spLocks noGrp="1"/>
          </p:cNvSpPr>
          <p:nvPr>
            <p:ph sz="half" idx="1"/>
          </p:nvPr>
        </p:nvSpPr>
        <p:spPr>
          <a:xfrm>
            <a:off x="457200" y="1600200"/>
            <a:ext cx="7239000" cy="4525963"/>
          </a:xfrm>
        </p:spPr>
        <p:txBody>
          <a:bodyPr/>
          <a:lstStyle/>
          <a:p>
            <a:endParaRPr lang="en-US" smtClean="0">
              <a:solidFill>
                <a:srgbClr val="920000"/>
              </a:solidFill>
              <a:latin typeface="Arial" charset="0"/>
              <a:cs typeface="Arial" charset="0"/>
            </a:endParaRPr>
          </a:p>
          <a:p>
            <a:pPr>
              <a:buFont typeface="Arial" charset="0"/>
              <a:buNone/>
            </a:pPr>
            <a:r>
              <a:rPr lang="en-US" sz="2400" smtClean="0">
                <a:solidFill>
                  <a:srgbClr val="920000"/>
                </a:solidFill>
                <a:latin typeface="Arial" charset="0"/>
                <a:cs typeface="Arial" charset="0"/>
              </a:rPr>
              <a:t>Formative</a:t>
            </a:r>
          </a:p>
          <a:p>
            <a:r>
              <a:rPr lang="en-US" sz="2400" smtClean="0">
                <a:solidFill>
                  <a:srgbClr val="920000"/>
                </a:solidFill>
                <a:latin typeface="Arial" charset="0"/>
                <a:cs typeface="Arial" charset="0"/>
              </a:rPr>
              <a:t>Quiz</a:t>
            </a:r>
          </a:p>
          <a:p>
            <a:r>
              <a:rPr lang="en-US" sz="2400" smtClean="0">
                <a:solidFill>
                  <a:srgbClr val="920000"/>
                </a:solidFill>
                <a:latin typeface="Arial" charset="0"/>
                <a:cs typeface="Arial" charset="0"/>
              </a:rPr>
              <a:t>Discussion</a:t>
            </a:r>
          </a:p>
          <a:p>
            <a:r>
              <a:rPr lang="en-US" sz="2400" smtClean="0">
                <a:solidFill>
                  <a:srgbClr val="920000"/>
                </a:solidFill>
                <a:latin typeface="Arial" charset="0"/>
                <a:cs typeface="Arial" charset="0"/>
              </a:rPr>
              <a:t>Conversation</a:t>
            </a:r>
          </a:p>
          <a:p>
            <a:pPr>
              <a:buFont typeface="Arial" charset="0"/>
              <a:buNone/>
            </a:pPr>
            <a:endParaRPr lang="en-US" smtClean="0">
              <a:solidFill>
                <a:srgbClr val="920000"/>
              </a:solidFill>
              <a:latin typeface="Arial" charset="0"/>
              <a:cs typeface="Arial" charset="0"/>
            </a:endParaRPr>
          </a:p>
          <a:p>
            <a:pPr>
              <a:buFont typeface="Arial" charset="0"/>
              <a:buNone/>
            </a:pPr>
            <a:r>
              <a:rPr lang="en-US" sz="2400" smtClean="0">
                <a:solidFill>
                  <a:srgbClr val="920000"/>
                </a:solidFill>
                <a:latin typeface="Arial" charset="0"/>
                <a:cs typeface="Arial" charset="0"/>
              </a:rPr>
              <a:t>    Primary purpose is to monitor student learning and make necessary adjustments in instruction</a:t>
            </a:r>
            <a:r>
              <a:rPr lang="en-US" smtClean="0">
                <a:solidFill>
                  <a:srgbClr val="920000"/>
                </a:solidFill>
                <a:latin typeface="Arial" charset="0"/>
                <a:cs typeface="Arial" charset="0"/>
              </a:rPr>
              <a:t>.</a:t>
            </a:r>
            <a:endParaRPr lang="en-US" smtClean="0"/>
          </a:p>
          <a:p>
            <a:endParaRPr lang="en-US" smtClean="0">
              <a:solidFill>
                <a:srgbClr val="920000"/>
              </a:solidFill>
              <a:latin typeface="Arial" charset="0"/>
              <a:cs typeface="Arial" charset="0"/>
            </a:endParaRPr>
          </a:p>
          <a:p>
            <a:pPr>
              <a:buFont typeface="Arial" charset="0"/>
              <a:buNone/>
            </a:pPr>
            <a:endParaRPr lang="en-US" smtClean="0"/>
          </a:p>
          <a:p>
            <a:endParaRPr lang="en-US" smtClean="0"/>
          </a:p>
          <a:p>
            <a:pPr>
              <a:buFont typeface="Arial" charset="0"/>
              <a:buNone/>
            </a:pPr>
            <a:endParaRPr lang="en-US" smtClean="0"/>
          </a:p>
          <a:p>
            <a:pPr>
              <a:buFont typeface="Arial" charset="0"/>
              <a:buNone/>
            </a:pPr>
            <a:endParaRPr lang="en-US" smtClean="0"/>
          </a:p>
        </p:txBody>
      </p:sp>
      <p:sp>
        <p:nvSpPr>
          <p:cNvPr id="16388" name="Content Placeholder 5"/>
          <p:cNvSpPr>
            <a:spLocks noGrp="1"/>
          </p:cNvSpPr>
          <p:nvPr>
            <p:ph sz="half" idx="2"/>
          </p:nvPr>
        </p:nvSpPr>
        <p:spPr/>
        <p:txBody>
          <a:bodyPr/>
          <a:lstStyle/>
          <a:p>
            <a:pPr>
              <a:buFont typeface="Arial" charset="0"/>
              <a:buNone/>
            </a:pPr>
            <a:r>
              <a:rPr lang="en-US" sz="2400" smtClean="0">
                <a:solidFill>
                  <a:srgbClr val="920000"/>
                </a:solidFill>
                <a:latin typeface="Arial" charset="0"/>
                <a:cs typeface="Arial" charset="0"/>
              </a:rPr>
              <a:t>    </a:t>
            </a:r>
            <a:endParaRPr lang="en-US" sz="2400" smtClean="0"/>
          </a:p>
        </p:txBody>
      </p:sp>
      <p:pic>
        <p:nvPicPr>
          <p:cNvPr id="16389" name="Picture 4" descr="yield%20sign.jpg"/>
          <p:cNvPicPr>
            <a:picLocks noChangeAspect="1" noChangeArrowheads="1"/>
          </p:cNvPicPr>
          <p:nvPr/>
        </p:nvPicPr>
        <p:blipFill>
          <a:blip r:embed="rId3" cstate="print"/>
          <a:srcRect/>
          <a:stretch>
            <a:fillRect/>
          </a:stretch>
        </p:blipFill>
        <p:spPr bwMode="auto">
          <a:xfrm>
            <a:off x="4572000" y="1600200"/>
            <a:ext cx="2590800" cy="2438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2"/>
          <p:cNvSpPr>
            <a:spLocks noGrp="1"/>
          </p:cNvSpPr>
          <p:nvPr>
            <p:ph type="title"/>
          </p:nvPr>
        </p:nvSpPr>
        <p:spPr/>
        <p:txBody>
          <a:bodyPr/>
          <a:lstStyle/>
          <a:p>
            <a:r>
              <a:rPr lang="en-US" sz="3200" b="1" smtClean="0">
                <a:solidFill>
                  <a:srgbClr val="920000"/>
                </a:solidFill>
                <a:latin typeface="Arial" charset="0"/>
                <a:cs typeface="Arial" charset="0"/>
              </a:rPr>
              <a:t>Types of Assessment</a:t>
            </a:r>
          </a:p>
        </p:txBody>
      </p:sp>
      <p:sp>
        <p:nvSpPr>
          <p:cNvPr id="17411" name="Content Placeholder 1"/>
          <p:cNvSpPr>
            <a:spLocks noGrp="1"/>
          </p:cNvSpPr>
          <p:nvPr>
            <p:ph sz="half" idx="1"/>
          </p:nvPr>
        </p:nvSpPr>
        <p:spPr>
          <a:xfrm>
            <a:off x="457200" y="1600200"/>
            <a:ext cx="7239000" cy="4525963"/>
          </a:xfrm>
        </p:spPr>
        <p:txBody>
          <a:bodyPr/>
          <a:lstStyle/>
          <a:p>
            <a:endParaRPr lang="en-US" smtClean="0">
              <a:solidFill>
                <a:srgbClr val="920000"/>
              </a:solidFill>
              <a:latin typeface="Arial" charset="0"/>
              <a:cs typeface="Arial" charset="0"/>
            </a:endParaRPr>
          </a:p>
          <a:p>
            <a:pPr>
              <a:buFont typeface="Arial" charset="0"/>
              <a:buNone/>
            </a:pPr>
            <a:r>
              <a:rPr lang="en-US" sz="2400" smtClean="0">
                <a:solidFill>
                  <a:srgbClr val="920000"/>
                </a:solidFill>
                <a:latin typeface="Arial" charset="0"/>
                <a:cs typeface="Arial" charset="0"/>
              </a:rPr>
              <a:t>Summative</a:t>
            </a:r>
          </a:p>
          <a:p>
            <a:r>
              <a:rPr lang="en-US" sz="2400" smtClean="0">
                <a:solidFill>
                  <a:srgbClr val="920000"/>
                </a:solidFill>
                <a:latin typeface="Arial" charset="0"/>
                <a:cs typeface="Arial" charset="0"/>
              </a:rPr>
              <a:t>Performance Indicator</a:t>
            </a:r>
          </a:p>
          <a:p>
            <a:r>
              <a:rPr lang="en-US" sz="2400" smtClean="0">
                <a:solidFill>
                  <a:srgbClr val="920000"/>
                </a:solidFill>
                <a:latin typeface="Arial" charset="0"/>
                <a:cs typeface="Arial" charset="0"/>
              </a:rPr>
              <a:t>Unit Assessment</a:t>
            </a:r>
          </a:p>
          <a:p>
            <a:pPr>
              <a:buFont typeface="Arial" charset="0"/>
              <a:buNone/>
            </a:pPr>
            <a:endParaRPr lang="en-US" smtClean="0">
              <a:solidFill>
                <a:srgbClr val="920000"/>
              </a:solidFill>
              <a:latin typeface="Arial" charset="0"/>
              <a:cs typeface="Arial" charset="0"/>
            </a:endParaRPr>
          </a:p>
          <a:p>
            <a:pPr>
              <a:buFont typeface="Arial" charset="0"/>
              <a:buNone/>
            </a:pPr>
            <a:r>
              <a:rPr lang="en-US" sz="2400" smtClean="0">
                <a:solidFill>
                  <a:srgbClr val="920000"/>
                </a:solidFill>
                <a:latin typeface="Arial" charset="0"/>
                <a:cs typeface="Arial" charset="0"/>
              </a:rPr>
              <a:t>    Primary purpose is to sum up student learning at the end of some period of instruction. </a:t>
            </a:r>
          </a:p>
          <a:p>
            <a:endParaRPr lang="en-US" smtClean="0">
              <a:solidFill>
                <a:srgbClr val="920000"/>
              </a:solidFill>
              <a:latin typeface="Arial" charset="0"/>
              <a:cs typeface="Arial" charset="0"/>
            </a:endParaRPr>
          </a:p>
          <a:p>
            <a:pPr>
              <a:buFont typeface="Arial" charset="0"/>
              <a:buNone/>
            </a:pPr>
            <a:endParaRPr lang="en-US" smtClean="0"/>
          </a:p>
          <a:p>
            <a:endParaRPr lang="en-US" smtClean="0"/>
          </a:p>
          <a:p>
            <a:pPr>
              <a:buFont typeface="Arial" charset="0"/>
              <a:buNone/>
            </a:pPr>
            <a:endParaRPr lang="en-US" smtClean="0"/>
          </a:p>
          <a:p>
            <a:pPr>
              <a:buFont typeface="Arial" charset="0"/>
              <a:buNone/>
            </a:pPr>
            <a:endParaRPr lang="en-US" smtClean="0"/>
          </a:p>
        </p:txBody>
      </p:sp>
      <p:sp>
        <p:nvSpPr>
          <p:cNvPr id="17412" name="Content Placeholder 5"/>
          <p:cNvSpPr>
            <a:spLocks noGrp="1"/>
          </p:cNvSpPr>
          <p:nvPr>
            <p:ph sz="half" idx="2"/>
          </p:nvPr>
        </p:nvSpPr>
        <p:spPr/>
        <p:txBody>
          <a:bodyPr/>
          <a:lstStyle/>
          <a:p>
            <a:pPr>
              <a:buFont typeface="Arial" charset="0"/>
              <a:buNone/>
            </a:pPr>
            <a:r>
              <a:rPr lang="en-US" sz="2400" smtClean="0">
                <a:solidFill>
                  <a:srgbClr val="920000"/>
                </a:solidFill>
                <a:latin typeface="Arial" charset="0"/>
                <a:cs typeface="Arial" charset="0"/>
              </a:rPr>
              <a:t>    </a:t>
            </a:r>
            <a:endParaRPr lang="en-US" sz="2400" smtClean="0"/>
          </a:p>
        </p:txBody>
      </p:sp>
      <p:pic>
        <p:nvPicPr>
          <p:cNvPr id="17413" name="Picture 6" descr="stop_sign.png"/>
          <p:cNvPicPr>
            <a:picLocks noChangeAspect="1" noChangeArrowheads="1"/>
          </p:cNvPicPr>
          <p:nvPr/>
        </p:nvPicPr>
        <p:blipFill>
          <a:blip r:embed="rId3" cstate="print"/>
          <a:srcRect/>
          <a:stretch>
            <a:fillRect/>
          </a:stretch>
        </p:blipFill>
        <p:spPr bwMode="auto">
          <a:xfrm>
            <a:off x="4876800" y="1295400"/>
            <a:ext cx="2133600" cy="2209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sz="3200" b="1" smtClean="0">
                <a:solidFill>
                  <a:srgbClr val="920000"/>
                </a:solidFill>
                <a:latin typeface="Arial" charset="0"/>
                <a:cs typeface="Arial" charset="0"/>
              </a:rPr>
              <a:t>Exemplar Lesson</a:t>
            </a:r>
          </a:p>
        </p:txBody>
      </p:sp>
      <p:sp>
        <p:nvSpPr>
          <p:cNvPr id="20483" name="Content Placeholder 2"/>
          <p:cNvSpPr>
            <a:spLocks noGrp="1"/>
          </p:cNvSpPr>
          <p:nvPr>
            <p:ph idx="1"/>
          </p:nvPr>
        </p:nvSpPr>
        <p:spPr>
          <a:xfrm>
            <a:off x="533400" y="1219200"/>
            <a:ext cx="8229600" cy="4525963"/>
          </a:xfrm>
        </p:spPr>
        <p:txBody>
          <a:bodyPr/>
          <a:lstStyle/>
          <a:p>
            <a:pPr>
              <a:buFont typeface="Arial" charset="0"/>
              <a:buNone/>
            </a:pPr>
            <a:r>
              <a:rPr lang="en-US" smtClean="0"/>
              <a:t>    </a:t>
            </a:r>
          </a:p>
          <a:p>
            <a:pPr>
              <a:buFont typeface="Arial" charset="0"/>
              <a:buNone/>
            </a:pPr>
            <a:endParaRPr lang="en-US" smtClean="0"/>
          </a:p>
          <a:p>
            <a:pPr algn="ctr">
              <a:buFont typeface="Arial" charset="0"/>
              <a:buNone/>
            </a:pPr>
            <a:r>
              <a:rPr lang="en-US" sz="2400" smtClean="0">
                <a:solidFill>
                  <a:srgbClr val="920000"/>
                </a:solidFill>
                <a:latin typeface="Arial" charset="0"/>
                <a:cs typeface="Arial" charset="0"/>
              </a:rPr>
              <a:t>CSCOPE provides lessons as a comprehensive resource of exemplar instructional activities.</a:t>
            </a:r>
          </a:p>
          <a:p>
            <a:pPr>
              <a:buFont typeface="Arial" charset="0"/>
              <a:buNone/>
            </a:pPr>
            <a:endParaRPr lang="en-US" sz="2400" smtClean="0">
              <a:solidFill>
                <a:srgbClr val="920000"/>
              </a:solidFill>
              <a:latin typeface="Arial" charset="0"/>
              <a:cs typeface="Arial" charset="0"/>
            </a:endParaRPr>
          </a:p>
          <a:p>
            <a:pPr>
              <a:buFont typeface="Arial" charset="0"/>
              <a:buNone/>
            </a:pPr>
            <a:endParaRPr lang="en-US" sz="2400" smtClean="0">
              <a:solidFill>
                <a:srgbClr val="920000"/>
              </a:solidFill>
              <a:latin typeface="Arial" charset="0"/>
              <a:cs typeface="Arial" charset="0"/>
            </a:endParaRPr>
          </a:p>
          <a:p>
            <a:pPr>
              <a:buFont typeface="Arial" charset="0"/>
              <a:buNone/>
            </a:pPr>
            <a:endParaRPr lang="en-US" sz="2400" smtClean="0">
              <a:solidFill>
                <a:srgbClr val="920000"/>
              </a:solidFill>
              <a:latin typeface="Arial" charset="0"/>
              <a:cs typeface="Arial"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p:cNvSpPr>
            <a:spLocks noGrp="1" noChangeArrowheads="1"/>
          </p:cNvSpPr>
          <p:nvPr>
            <p:ph idx="1"/>
          </p:nvPr>
        </p:nvSpPr>
        <p:spPr>
          <a:xfrm>
            <a:off x="304800" y="1828800"/>
            <a:ext cx="8382000" cy="2667000"/>
          </a:xfrm>
        </p:spPr>
        <p:txBody>
          <a:bodyPr/>
          <a:lstStyle/>
          <a:p>
            <a:pPr eaLnBrk="1" hangingPunct="1">
              <a:buFont typeface="Wingdings" pitchFamily="2" charset="2"/>
              <a:buChar char="§"/>
            </a:pPr>
            <a:r>
              <a:rPr lang="en-US" sz="2400" smtClean="0">
                <a:solidFill>
                  <a:srgbClr val="800000"/>
                </a:solidFill>
                <a:latin typeface="Arial" charset="0"/>
                <a:cs typeface="Arial" charset="0"/>
              </a:rPr>
              <a:t>The 5E lesson is going away.</a:t>
            </a:r>
          </a:p>
          <a:p>
            <a:pPr eaLnBrk="1" hangingPunct="1">
              <a:buFontTx/>
              <a:buNone/>
            </a:pPr>
            <a:endParaRPr lang="en-US" sz="2400" smtClean="0">
              <a:solidFill>
                <a:srgbClr val="800000"/>
              </a:solidFill>
              <a:latin typeface="Arial" charset="0"/>
              <a:cs typeface="Arial" charset="0"/>
            </a:endParaRPr>
          </a:p>
          <a:p>
            <a:pPr eaLnBrk="1" hangingPunct="1">
              <a:buFont typeface="Wingdings" pitchFamily="2" charset="2"/>
              <a:buChar char="§"/>
            </a:pPr>
            <a:r>
              <a:rPr lang="en-US" sz="2400" smtClean="0">
                <a:solidFill>
                  <a:srgbClr val="800000"/>
                </a:solidFill>
                <a:latin typeface="Arial" charset="0"/>
                <a:cs typeface="Arial" charset="0"/>
              </a:rPr>
              <a:t>Literature from the previous lessons will no longer be used.</a:t>
            </a:r>
          </a:p>
          <a:p>
            <a:pPr eaLnBrk="1" hangingPunct="1">
              <a:buFont typeface="Wingdings" pitchFamily="2" charset="2"/>
              <a:buChar char="§"/>
            </a:pPr>
            <a:endParaRPr lang="en-US" sz="2400" smtClean="0">
              <a:solidFill>
                <a:srgbClr val="800000"/>
              </a:solidFill>
              <a:latin typeface="Arial" charset="0"/>
              <a:cs typeface="Arial" charset="0"/>
            </a:endParaRPr>
          </a:p>
          <a:p>
            <a:pPr eaLnBrk="1" hangingPunct="1">
              <a:buFont typeface="Wingdings" pitchFamily="2" charset="2"/>
              <a:buChar char="§"/>
            </a:pPr>
            <a:r>
              <a:rPr lang="en-US" sz="2400" smtClean="0">
                <a:solidFill>
                  <a:srgbClr val="800000"/>
                </a:solidFill>
                <a:latin typeface="Arial" charset="0"/>
                <a:cs typeface="Arial" charset="0"/>
              </a:rPr>
              <a:t>Lessons are a script for instruction.</a:t>
            </a:r>
          </a:p>
          <a:p>
            <a:pPr eaLnBrk="1" hangingPunct="1">
              <a:buFont typeface="Arial" charset="0"/>
              <a:buNone/>
            </a:pPr>
            <a:endParaRPr lang="en-US" sz="2000" b="1" smtClean="0">
              <a:solidFill>
                <a:srgbClr val="800000"/>
              </a:solidFill>
            </a:endParaRPr>
          </a:p>
          <a:p>
            <a:pPr eaLnBrk="1" hangingPunct="1">
              <a:buFont typeface="Wingdings" pitchFamily="2" charset="2"/>
              <a:buChar char="§"/>
            </a:pPr>
            <a:endParaRPr lang="en-US" sz="2000" b="1" smtClean="0">
              <a:solidFill>
                <a:srgbClr val="C00000"/>
              </a:solidFill>
            </a:endParaRPr>
          </a:p>
          <a:p>
            <a:pPr eaLnBrk="1" hangingPunct="1">
              <a:buFont typeface="Wingdings" pitchFamily="2" charset="2"/>
              <a:buChar char="§"/>
            </a:pPr>
            <a:endParaRPr lang="en-US" smtClean="0">
              <a:solidFill>
                <a:srgbClr val="8E2220"/>
              </a:solidFill>
            </a:endParaRPr>
          </a:p>
          <a:p>
            <a:pPr eaLnBrk="1" hangingPunct="1">
              <a:buFont typeface="Wingdings" pitchFamily="2" charset="2"/>
              <a:buChar char="§"/>
            </a:pPr>
            <a:endParaRPr lang="en-US" smtClean="0">
              <a:solidFill>
                <a:srgbClr val="8E2220"/>
              </a:solidFill>
            </a:endParaRPr>
          </a:p>
        </p:txBody>
      </p:sp>
      <p:sp>
        <p:nvSpPr>
          <p:cNvPr id="23555" name="Rectangle 2"/>
          <p:cNvSpPr>
            <a:spLocks noGrp="1" noChangeArrowheads="1"/>
          </p:cNvSpPr>
          <p:nvPr>
            <p:ph type="title" idx="4294967295"/>
          </p:nvPr>
        </p:nvSpPr>
        <p:spPr>
          <a:xfrm>
            <a:off x="0" y="533400"/>
            <a:ext cx="9144000" cy="1143000"/>
          </a:xfrm>
        </p:spPr>
        <p:txBody>
          <a:bodyPr/>
          <a:lstStyle/>
          <a:p>
            <a:pPr eaLnBrk="1" hangingPunct="1"/>
            <a:r>
              <a:rPr lang="en-US" sz="3200" b="1" smtClean="0">
                <a:solidFill>
                  <a:srgbClr val="800000"/>
                </a:solidFill>
                <a:latin typeface="Arial" charset="0"/>
                <a:cs typeface="Arial" charset="0"/>
              </a:rPr>
              <a:t>Misconceptions </a:t>
            </a:r>
            <a:br>
              <a:rPr lang="en-US" sz="3200" b="1" smtClean="0">
                <a:solidFill>
                  <a:srgbClr val="800000"/>
                </a:solidFill>
                <a:latin typeface="Arial" charset="0"/>
                <a:cs typeface="Arial" charset="0"/>
              </a:rPr>
            </a:br>
            <a:r>
              <a:rPr lang="en-US" sz="2800" smtClean="0">
                <a:solidFill>
                  <a:srgbClr val="C00000"/>
                </a:solidFill>
              </a:rPr>
              <a:t/>
            </a:r>
            <a:br>
              <a:rPr lang="en-US" sz="2800" smtClean="0">
                <a:solidFill>
                  <a:srgbClr val="C00000"/>
                </a:solidFill>
              </a:rPr>
            </a:br>
            <a:endParaRPr lang="en-US" sz="2800" b="1" smtClean="0">
              <a:solidFill>
                <a:srgbClr val="C00000"/>
              </a:solidFill>
            </a:endParaRPr>
          </a:p>
        </p:txBody>
      </p:sp>
      <p:pic>
        <p:nvPicPr>
          <p:cNvPr id="23556" name="Picture 6" descr="aniwarn.gif"/>
          <p:cNvPicPr>
            <a:picLocks noChangeAspect="1"/>
          </p:cNvPicPr>
          <p:nvPr/>
        </p:nvPicPr>
        <p:blipFill>
          <a:blip r:embed="rId3" cstate="print"/>
          <a:srcRect/>
          <a:stretch>
            <a:fillRect/>
          </a:stretch>
        </p:blipFill>
        <p:spPr bwMode="auto">
          <a:xfrm>
            <a:off x="6705600" y="4572000"/>
            <a:ext cx="1524000" cy="1447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146">
                                            <p:txEl>
                                              <p:pRg st="0" end="0"/>
                                            </p:txEl>
                                          </p:spTgt>
                                        </p:tgtEl>
                                        <p:attrNameLst>
                                          <p:attrName>style.visibility</p:attrName>
                                        </p:attrNameLst>
                                      </p:cBhvr>
                                      <p:to>
                                        <p:strVal val="visible"/>
                                      </p:to>
                                    </p:set>
                                    <p:animEffect transition="in" filter="wipe(down)">
                                      <p:cBhvr>
                                        <p:cTn id="7" dur="500"/>
                                        <p:tgtEl>
                                          <p:spTgt spid="614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6146">
                                            <p:txEl>
                                              <p:pRg st="2" end="2"/>
                                            </p:txEl>
                                          </p:spTgt>
                                        </p:tgtEl>
                                        <p:attrNameLst>
                                          <p:attrName>style.visibility</p:attrName>
                                        </p:attrNameLst>
                                      </p:cBhvr>
                                      <p:to>
                                        <p:strVal val="visible"/>
                                      </p:to>
                                    </p:set>
                                    <p:animEffect transition="in" filter="wipe(down)">
                                      <p:cBhvr>
                                        <p:cTn id="12" dur="500"/>
                                        <p:tgtEl>
                                          <p:spTgt spid="6146">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6146">
                                            <p:txEl>
                                              <p:pRg st="4" end="4"/>
                                            </p:txEl>
                                          </p:spTgt>
                                        </p:tgtEl>
                                        <p:attrNameLst>
                                          <p:attrName>style.visibility</p:attrName>
                                        </p:attrNameLst>
                                      </p:cBhvr>
                                      <p:to>
                                        <p:strVal val="visible"/>
                                      </p:to>
                                    </p:set>
                                    <p:animEffect transition="in" filter="wipe(down)">
                                      <p:cBhvr>
                                        <p:cTn id="17" dur="500"/>
                                        <p:tgtEl>
                                          <p:spTgt spid="614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4"/>
          <p:cNvSpPr>
            <a:spLocks noGrp="1"/>
          </p:cNvSpPr>
          <p:nvPr>
            <p:ph type="title"/>
          </p:nvPr>
        </p:nvSpPr>
        <p:spPr>
          <a:xfrm>
            <a:off x="533400" y="228600"/>
            <a:ext cx="8229600" cy="1143000"/>
          </a:xfrm>
        </p:spPr>
        <p:txBody>
          <a:bodyPr/>
          <a:lstStyle/>
          <a:p>
            <a:r>
              <a:rPr lang="en-US" sz="3200" b="1" smtClean="0">
                <a:solidFill>
                  <a:srgbClr val="920000"/>
                </a:solidFill>
                <a:latin typeface="Arial" charset="0"/>
                <a:cs typeface="Arial" charset="0"/>
              </a:rPr>
              <a:t>Question and Answer</a:t>
            </a:r>
          </a:p>
        </p:txBody>
      </p:sp>
      <p:pic>
        <p:nvPicPr>
          <p:cNvPr id="26627" name="Picture 13" descr="C:\Documents and Settings\gwiggins\Local Settings\Temporary Internet Files\Content.IE5\9I4KDWEJ\MCj03710760000[1].wmf"/>
          <p:cNvPicPr>
            <a:picLocks noChangeAspect="1" noChangeArrowheads="1"/>
          </p:cNvPicPr>
          <p:nvPr/>
        </p:nvPicPr>
        <p:blipFill>
          <a:blip r:embed="rId3" cstate="print"/>
          <a:srcRect/>
          <a:stretch>
            <a:fillRect/>
          </a:stretch>
        </p:blipFill>
        <p:spPr bwMode="auto">
          <a:xfrm>
            <a:off x="4343400" y="1752600"/>
            <a:ext cx="2970213" cy="3952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Box 3"/>
          <p:cNvSpPr txBox="1">
            <a:spLocks noChangeArrowheads="1"/>
          </p:cNvSpPr>
          <p:nvPr/>
        </p:nvSpPr>
        <p:spPr bwMode="auto">
          <a:xfrm>
            <a:off x="4953000" y="3429000"/>
            <a:ext cx="1905000" cy="892175"/>
          </a:xfrm>
          <a:prstGeom prst="rect">
            <a:avLst/>
          </a:prstGeom>
          <a:noFill/>
          <a:ln w="9525">
            <a:noFill/>
            <a:miter lim="800000"/>
            <a:headEnd/>
            <a:tailEnd/>
          </a:ln>
        </p:spPr>
        <p:txBody>
          <a:bodyPr>
            <a:spAutoFit/>
          </a:bodyPr>
          <a:lstStyle/>
          <a:p>
            <a:r>
              <a:rPr lang="en-US" sz="2000" b="1"/>
              <a:t> </a:t>
            </a:r>
            <a:r>
              <a:rPr lang="en-US" sz="3200" b="1">
                <a:solidFill>
                  <a:srgbClr val="800000"/>
                </a:solidFill>
              </a:rPr>
              <a:t>CSCOPE</a:t>
            </a:r>
          </a:p>
        </p:txBody>
      </p:sp>
      <p:sp>
        <p:nvSpPr>
          <p:cNvPr id="7172" name="TextBox 3"/>
          <p:cNvSpPr txBox="1">
            <a:spLocks noChangeArrowheads="1"/>
          </p:cNvSpPr>
          <p:nvPr/>
        </p:nvSpPr>
        <p:spPr bwMode="auto">
          <a:xfrm>
            <a:off x="2514600" y="228600"/>
            <a:ext cx="4648200" cy="707886"/>
          </a:xfrm>
          <a:prstGeom prst="rect">
            <a:avLst/>
          </a:prstGeom>
          <a:noFill/>
          <a:ln w="9525">
            <a:noFill/>
            <a:miter lim="800000"/>
            <a:headEnd/>
            <a:tailEnd/>
          </a:ln>
        </p:spPr>
        <p:txBody>
          <a:bodyPr>
            <a:spAutoFit/>
          </a:bodyPr>
          <a:lstStyle/>
          <a:p>
            <a:pPr algn="ctr">
              <a:defRPr/>
            </a:pPr>
            <a:r>
              <a:rPr lang="en-US" sz="4000" b="1" dirty="0">
                <a:ln w="18000">
                  <a:solidFill>
                    <a:srgbClr val="800000"/>
                  </a:solidFill>
                  <a:prstDash val="solid"/>
                  <a:miter lim="800000"/>
                </a:ln>
                <a:solidFill>
                  <a:srgbClr val="800000"/>
                </a:solidFill>
                <a:effectLst>
                  <a:outerShdw blurRad="25500" dist="23000" dir="7020000" algn="tl">
                    <a:srgbClr val="000000">
                      <a:alpha val="50000"/>
                    </a:srgbClr>
                  </a:outerShdw>
                </a:effectLst>
              </a:rPr>
              <a:t>MOVE THAT BUS!</a:t>
            </a:r>
          </a:p>
        </p:txBody>
      </p:sp>
      <p:sp>
        <p:nvSpPr>
          <p:cNvPr id="27652" name="Content Placeholder 4"/>
          <p:cNvSpPr>
            <a:spLocks noGrp="1"/>
          </p:cNvSpPr>
          <p:nvPr>
            <p:ph idx="1"/>
          </p:nvPr>
        </p:nvSpPr>
        <p:spPr>
          <a:xfrm>
            <a:off x="0" y="1447800"/>
            <a:ext cx="9144000" cy="4525963"/>
          </a:xfrm>
        </p:spPr>
        <p:txBody>
          <a:bodyPr/>
          <a:lstStyle/>
          <a:p>
            <a:endParaRPr lang="en-US" smtClean="0"/>
          </a:p>
          <a:p>
            <a:endParaRPr lang="en-US" smtClean="0"/>
          </a:p>
        </p:txBody>
      </p:sp>
      <p:pic>
        <p:nvPicPr>
          <p:cNvPr id="27653" name="Picture 7" descr="C:\Documents and Settings\gwiggins\Local Settings\Temporary Internet Files\Content.IE5\YWMO64XN\MCTN00634_0000[1].wmf"/>
          <p:cNvPicPr>
            <a:picLocks noChangeAspect="1" noChangeArrowheads="1"/>
          </p:cNvPicPr>
          <p:nvPr/>
        </p:nvPicPr>
        <p:blipFill>
          <a:blip r:embed="rId3" cstate="print"/>
          <a:srcRect/>
          <a:stretch>
            <a:fillRect/>
          </a:stretch>
        </p:blipFill>
        <p:spPr bwMode="auto">
          <a:xfrm>
            <a:off x="1447800" y="1828800"/>
            <a:ext cx="6248400" cy="3200400"/>
          </a:xfrm>
          <a:prstGeom prst="rect">
            <a:avLst/>
          </a:prstGeom>
          <a:noFill/>
          <a:ln w="9525">
            <a:noFill/>
            <a:miter lim="800000"/>
            <a:headEnd/>
            <a:tailEnd/>
          </a:ln>
        </p:spPr>
      </p:pic>
      <p:sp>
        <p:nvSpPr>
          <p:cNvPr id="9" name="TextBox 8"/>
          <p:cNvSpPr txBox="1"/>
          <p:nvPr/>
        </p:nvSpPr>
        <p:spPr>
          <a:xfrm>
            <a:off x="5410200" y="3886200"/>
            <a:ext cx="914400" cy="276999"/>
          </a:xfrm>
          <a:prstGeom prst="rect">
            <a:avLst/>
          </a:prstGeom>
          <a:noFill/>
        </p:spPr>
        <p:txBody>
          <a:bodyPr>
            <a:spAutoFit/>
          </a:bodyPr>
          <a:lstStyle/>
          <a:p>
            <a:pPr>
              <a:defRPr/>
            </a:pPr>
            <a:r>
              <a:rPr lang="en-US" sz="1200" b="1" dirty="0">
                <a:ln>
                  <a:solidFill>
                    <a:schemeClr val="tx1"/>
                  </a:solidFill>
                </a:ln>
                <a:solidFill>
                  <a:srgbClr val="920000"/>
                </a:solidFill>
              </a:rPr>
              <a:t>CSCOPE</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2"/>
          <p:cNvSpPr>
            <a:spLocks noGrp="1"/>
          </p:cNvSpPr>
          <p:nvPr>
            <p:ph type="title"/>
          </p:nvPr>
        </p:nvSpPr>
        <p:spPr/>
        <p:txBody>
          <a:bodyPr anchor="t"/>
          <a:lstStyle/>
          <a:p>
            <a:pPr eaLnBrk="1" hangingPunct="1"/>
            <a:r>
              <a:rPr lang="en-US" sz="3200" b="1" smtClean="0">
                <a:solidFill>
                  <a:srgbClr val="800000"/>
                </a:solidFill>
                <a:latin typeface="Arial" charset="0"/>
                <a:cs typeface="Arial" charset="0"/>
              </a:rPr>
              <a:t>Lesson Layout</a:t>
            </a:r>
          </a:p>
        </p:txBody>
      </p:sp>
      <p:sp>
        <p:nvSpPr>
          <p:cNvPr id="27651" name="Content Placeholder 3"/>
          <p:cNvSpPr>
            <a:spLocks noGrp="1"/>
          </p:cNvSpPr>
          <p:nvPr>
            <p:ph sz="half" idx="1"/>
          </p:nvPr>
        </p:nvSpPr>
        <p:spPr>
          <a:xfrm>
            <a:off x="457200" y="1600200"/>
            <a:ext cx="8229600" cy="4525963"/>
          </a:xfrm>
        </p:spPr>
        <p:txBody>
          <a:bodyPr/>
          <a:lstStyle/>
          <a:p>
            <a:pPr eaLnBrk="1" hangingPunct="1"/>
            <a:r>
              <a:rPr lang="en-US" sz="2400" smtClean="0">
                <a:solidFill>
                  <a:srgbClr val="800000"/>
                </a:solidFill>
                <a:latin typeface="Arial" charset="0"/>
                <a:cs typeface="Arial" charset="0"/>
              </a:rPr>
              <a:t>Each six weeks period will include 20-25 days of instruction. </a:t>
            </a:r>
          </a:p>
          <a:p>
            <a:pPr eaLnBrk="1" hangingPunct="1"/>
            <a:endParaRPr lang="en-US" sz="2400" smtClean="0">
              <a:solidFill>
                <a:srgbClr val="800000"/>
              </a:solidFill>
              <a:latin typeface="Arial" charset="0"/>
              <a:cs typeface="Arial" charset="0"/>
            </a:endParaRPr>
          </a:p>
          <a:p>
            <a:pPr eaLnBrk="1" hangingPunct="1"/>
            <a:r>
              <a:rPr lang="en-US" sz="2400" smtClean="0">
                <a:solidFill>
                  <a:srgbClr val="800000"/>
                </a:solidFill>
                <a:latin typeface="Arial" charset="0"/>
                <a:cs typeface="Arial" charset="0"/>
              </a:rPr>
              <a:t>K-8 lessons are based on a 90 minute day.</a:t>
            </a:r>
          </a:p>
          <a:p>
            <a:pPr eaLnBrk="1" hangingPunct="1"/>
            <a:endParaRPr lang="en-US" sz="2400" smtClean="0">
              <a:solidFill>
                <a:srgbClr val="800000"/>
              </a:solidFill>
              <a:latin typeface="Arial" charset="0"/>
              <a:cs typeface="Arial" charset="0"/>
            </a:endParaRPr>
          </a:p>
          <a:p>
            <a:pPr eaLnBrk="1" hangingPunct="1"/>
            <a:r>
              <a:rPr lang="en-US" sz="2400" smtClean="0">
                <a:solidFill>
                  <a:srgbClr val="800000"/>
                </a:solidFill>
                <a:latin typeface="Arial" charset="0"/>
                <a:cs typeface="Arial" charset="0"/>
              </a:rPr>
              <a:t>English I-English IV lessons are based on a 50 minute day.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7651">
                                            <p:txEl>
                                              <p:pRg st="0" end="0"/>
                                            </p:txEl>
                                          </p:spTgt>
                                        </p:tgtEl>
                                        <p:attrNameLst>
                                          <p:attrName>style.visibility</p:attrName>
                                        </p:attrNameLst>
                                      </p:cBhvr>
                                      <p:to>
                                        <p:strVal val="visible"/>
                                      </p:to>
                                    </p:set>
                                    <p:animEffect transition="in" filter="wipe(down)">
                                      <p:cBhvr>
                                        <p:cTn id="7" dur="500"/>
                                        <p:tgtEl>
                                          <p:spTgt spid="2765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7651">
                                            <p:txEl>
                                              <p:pRg st="2" end="2"/>
                                            </p:txEl>
                                          </p:spTgt>
                                        </p:tgtEl>
                                        <p:attrNameLst>
                                          <p:attrName>style.visibility</p:attrName>
                                        </p:attrNameLst>
                                      </p:cBhvr>
                                      <p:to>
                                        <p:strVal val="visible"/>
                                      </p:to>
                                    </p:set>
                                    <p:animEffect transition="in" filter="wipe(down)">
                                      <p:cBhvr>
                                        <p:cTn id="12" dur="500"/>
                                        <p:tgtEl>
                                          <p:spTgt spid="27651">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7651">
                                            <p:txEl>
                                              <p:pRg st="4" end="4"/>
                                            </p:txEl>
                                          </p:spTgt>
                                        </p:tgtEl>
                                        <p:attrNameLst>
                                          <p:attrName>style.visibility</p:attrName>
                                        </p:attrNameLst>
                                      </p:cBhvr>
                                      <p:to>
                                        <p:strVal val="visible"/>
                                      </p:to>
                                    </p:set>
                                    <p:animEffect transition="in" filter="wipe(down)">
                                      <p:cBhvr>
                                        <p:cTn id="17" dur="500"/>
                                        <p:tgtEl>
                                          <p:spTgt spid="2765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1"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Content Placeholder 1"/>
          <p:cNvSpPr>
            <a:spLocks noGrp="1"/>
          </p:cNvSpPr>
          <p:nvPr>
            <p:ph idx="1"/>
          </p:nvPr>
        </p:nvSpPr>
        <p:spPr/>
        <p:txBody>
          <a:bodyPr/>
          <a:lstStyle/>
          <a:p>
            <a:pPr eaLnBrk="1" hangingPunct="1">
              <a:buFontTx/>
              <a:buNone/>
            </a:pPr>
            <a:r>
              <a:rPr lang="en-US" smtClean="0"/>
              <a:t>                      </a:t>
            </a:r>
          </a:p>
        </p:txBody>
      </p:sp>
      <p:sp>
        <p:nvSpPr>
          <p:cNvPr id="29699" name="Title 2"/>
          <p:cNvSpPr>
            <a:spLocks noGrp="1"/>
          </p:cNvSpPr>
          <p:nvPr>
            <p:ph type="title" idx="4294967295"/>
          </p:nvPr>
        </p:nvSpPr>
        <p:spPr>
          <a:xfrm>
            <a:off x="0" y="274638"/>
            <a:ext cx="8229600" cy="1143000"/>
          </a:xfrm>
        </p:spPr>
        <p:txBody>
          <a:bodyPr anchor="t"/>
          <a:lstStyle/>
          <a:p>
            <a:pPr eaLnBrk="1" hangingPunct="1"/>
            <a:r>
              <a:rPr lang="en-US" sz="3200" b="1" smtClean="0">
                <a:solidFill>
                  <a:srgbClr val="800000"/>
                </a:solidFill>
                <a:latin typeface="Arial" charset="0"/>
                <a:cs typeface="Arial" charset="0"/>
              </a:rPr>
              <a:t>Lesson Organizer </a:t>
            </a:r>
            <a:br>
              <a:rPr lang="en-US" sz="3200" b="1" smtClean="0">
                <a:solidFill>
                  <a:srgbClr val="800000"/>
                </a:solidFill>
                <a:latin typeface="Arial" charset="0"/>
                <a:cs typeface="Arial" charset="0"/>
              </a:rPr>
            </a:br>
            <a:r>
              <a:rPr lang="en-US" sz="3200" b="1" smtClean="0">
                <a:solidFill>
                  <a:srgbClr val="800000"/>
                </a:solidFill>
                <a:latin typeface="Arial" charset="0"/>
                <a:cs typeface="Arial" charset="0"/>
              </a:rPr>
              <a:t/>
            </a:r>
            <a:br>
              <a:rPr lang="en-US" sz="3200" b="1" smtClean="0">
                <a:solidFill>
                  <a:srgbClr val="800000"/>
                </a:solidFill>
                <a:latin typeface="Arial" charset="0"/>
                <a:cs typeface="Arial" charset="0"/>
              </a:rPr>
            </a:br>
            <a:r>
              <a:rPr lang="en-US" sz="3200" b="1" smtClean="0">
                <a:solidFill>
                  <a:srgbClr val="B61C3D"/>
                </a:solidFill>
              </a:rPr>
              <a:t/>
            </a:r>
            <a:br>
              <a:rPr lang="en-US" sz="3200" b="1" smtClean="0">
                <a:solidFill>
                  <a:srgbClr val="B61C3D"/>
                </a:solidFill>
              </a:rPr>
            </a:br>
            <a:endParaRPr lang="en-US" sz="3200" b="1" smtClean="0">
              <a:solidFill>
                <a:srgbClr val="B61C3D"/>
              </a:solidFill>
            </a:endParaRPr>
          </a:p>
        </p:txBody>
      </p:sp>
      <p:sp>
        <p:nvSpPr>
          <p:cNvPr id="29700" name="Content Placeholder 8"/>
          <p:cNvSpPr>
            <a:spLocks noGrp="1"/>
          </p:cNvSpPr>
          <p:nvPr>
            <p:ph sz="quarter" idx="4294967295"/>
          </p:nvPr>
        </p:nvSpPr>
        <p:spPr>
          <a:xfrm>
            <a:off x="0" y="1219200"/>
            <a:ext cx="8229600" cy="4906963"/>
          </a:xfrm>
        </p:spPr>
        <p:txBody>
          <a:bodyPr/>
          <a:lstStyle/>
          <a:p>
            <a:pPr>
              <a:buFont typeface="Arial" charset="0"/>
              <a:buNone/>
            </a:pPr>
            <a:endParaRPr lang="en-US" dirty="0" smtClean="0">
              <a:solidFill>
                <a:srgbClr val="800000"/>
              </a:solidFill>
              <a:latin typeface="Arial" charset="0"/>
              <a:cs typeface="Arial" charset="0"/>
            </a:endParaRPr>
          </a:p>
          <a:p>
            <a:pPr algn="ctr"/>
            <a:r>
              <a:rPr lang="en-US" sz="2400" dirty="0" smtClean="0">
                <a:solidFill>
                  <a:srgbClr val="800000"/>
                </a:solidFill>
                <a:latin typeface="Arial" charset="0"/>
                <a:cs typeface="Arial" charset="0"/>
              </a:rPr>
              <a:t>The first page of a lesson</a:t>
            </a:r>
          </a:p>
          <a:p>
            <a:pPr algn="ctr"/>
            <a:endParaRPr lang="en-US" sz="2400" dirty="0" smtClean="0">
              <a:solidFill>
                <a:srgbClr val="800000"/>
              </a:solidFill>
              <a:latin typeface="Arial" charset="0"/>
              <a:cs typeface="Arial" charset="0"/>
            </a:endParaRPr>
          </a:p>
          <a:p>
            <a:pPr algn="ctr"/>
            <a:r>
              <a:rPr lang="en-US" sz="2400" dirty="0" smtClean="0">
                <a:solidFill>
                  <a:srgbClr val="800000"/>
                </a:solidFill>
                <a:latin typeface="Arial" charset="0"/>
                <a:cs typeface="Arial" charset="0"/>
              </a:rPr>
              <a:t>The same format K-12</a:t>
            </a:r>
          </a:p>
          <a:p>
            <a:pPr algn="ctr">
              <a:buFont typeface="Arial" charset="0"/>
              <a:buNone/>
            </a:pPr>
            <a:endParaRPr lang="en-US" sz="2400" dirty="0" smtClean="0">
              <a:solidFill>
                <a:srgbClr val="800000"/>
              </a:solidFill>
              <a:latin typeface="Arial" charset="0"/>
              <a:cs typeface="Arial" charset="0"/>
            </a:endParaRPr>
          </a:p>
          <a:p>
            <a:pPr algn="ctr">
              <a:buFont typeface="Arial" charset="0"/>
              <a:buNone/>
            </a:pPr>
            <a:r>
              <a:rPr lang="en-US" sz="2400" dirty="0" smtClean="0">
                <a:solidFill>
                  <a:srgbClr val="800000"/>
                </a:solidFill>
                <a:latin typeface="Arial" charset="0"/>
                <a:cs typeface="Arial" charset="0"/>
                <a:hlinkClick r:id="rId3" action="ppaction://hlinkfile"/>
              </a:rPr>
              <a:t>Blank Lesson Organizer</a:t>
            </a:r>
            <a:endParaRPr lang="en-US" sz="2400" dirty="0" smtClean="0">
              <a:solidFill>
                <a:srgbClr val="800000"/>
              </a:solidFill>
              <a:latin typeface="Arial" charset="0"/>
              <a:cs typeface="Arial" charset="0"/>
            </a:endParaRPr>
          </a:p>
          <a:p>
            <a:pPr algn="ctr">
              <a:buFont typeface="Arial" charset="0"/>
              <a:buNone/>
            </a:pPr>
            <a:r>
              <a:rPr lang="en-US" sz="2400" dirty="0" smtClean="0">
                <a:solidFill>
                  <a:srgbClr val="800000"/>
                </a:solidFill>
                <a:latin typeface="Arial" charset="0"/>
                <a:cs typeface="Arial" charset="0"/>
              </a:rPr>
              <a:t>Second Grade Example</a:t>
            </a:r>
          </a:p>
          <a:p>
            <a:pPr algn="ctr">
              <a:buFont typeface="Arial" charset="0"/>
              <a:buNone/>
            </a:pPr>
            <a:r>
              <a:rPr lang="en-US" sz="2400" dirty="0" smtClean="0">
                <a:solidFill>
                  <a:srgbClr val="800000"/>
                </a:solidFill>
                <a:latin typeface="Arial" charset="0"/>
                <a:cs typeface="Arial" charset="0"/>
              </a:rPr>
              <a:t>Fifth Grade Example</a:t>
            </a:r>
          </a:p>
          <a:p>
            <a:pPr algn="ctr">
              <a:buFont typeface="Arial" charset="0"/>
              <a:buNone/>
            </a:pPr>
            <a:r>
              <a:rPr lang="en-US" sz="2400" dirty="0" smtClean="0">
                <a:solidFill>
                  <a:srgbClr val="800000"/>
                </a:solidFill>
                <a:latin typeface="Arial" charset="0"/>
                <a:cs typeface="Arial" charset="0"/>
              </a:rPr>
              <a:t>Eighth Grade Example</a:t>
            </a:r>
          </a:p>
          <a:p>
            <a:pPr algn="ctr">
              <a:buFont typeface="Arial" charset="0"/>
              <a:buNone/>
            </a:pPr>
            <a:r>
              <a:rPr lang="en-US" sz="2400" dirty="0" smtClean="0">
                <a:solidFill>
                  <a:srgbClr val="800000"/>
                </a:solidFill>
                <a:latin typeface="Arial" charset="0"/>
                <a:cs typeface="Arial" charset="0"/>
              </a:rPr>
              <a:t>English IV Example</a:t>
            </a:r>
          </a:p>
        </p:txBody>
      </p:sp>
      <p:pic>
        <p:nvPicPr>
          <p:cNvPr id="29701" name="Picture 3" descr="j0426046.wmf"/>
          <p:cNvPicPr>
            <a:picLocks noChangeAspect="1"/>
          </p:cNvPicPr>
          <p:nvPr/>
        </p:nvPicPr>
        <p:blipFill>
          <a:blip r:embed="rId4" cstate="print"/>
          <a:srcRect/>
          <a:stretch>
            <a:fillRect/>
          </a:stretch>
        </p:blipFill>
        <p:spPr bwMode="auto">
          <a:xfrm>
            <a:off x="6629400" y="533400"/>
            <a:ext cx="1828800" cy="1514475"/>
          </a:xfrm>
          <a:prstGeom prst="rect">
            <a:avLst/>
          </a:prstGeom>
          <a:noFill/>
          <a:ln w="9525">
            <a:noFill/>
            <a:miter lim="800000"/>
            <a:headEnd/>
            <a:tailEnd/>
          </a:ln>
        </p:spPr>
      </p:pic>
      <p:sp>
        <p:nvSpPr>
          <p:cNvPr id="29702" name="TextBox 5"/>
          <p:cNvSpPr txBox="1">
            <a:spLocks noChangeArrowheads="1"/>
          </p:cNvSpPr>
          <p:nvPr/>
        </p:nvSpPr>
        <p:spPr bwMode="auto">
          <a:xfrm>
            <a:off x="7086600" y="914400"/>
            <a:ext cx="1143000" cy="400050"/>
          </a:xfrm>
          <a:prstGeom prst="rect">
            <a:avLst/>
          </a:prstGeom>
          <a:noFill/>
          <a:ln w="9525">
            <a:noFill/>
            <a:miter lim="800000"/>
            <a:headEnd/>
            <a:tailEnd/>
          </a:ln>
        </p:spPr>
        <p:txBody>
          <a:bodyPr>
            <a:spAutoFit/>
          </a:bodyPr>
          <a:lstStyle/>
          <a:p>
            <a:endParaRPr lang="en-US" sz="1000"/>
          </a:p>
          <a:p>
            <a:r>
              <a:rPr lang="en-US" sz="1000"/>
              <a:t> </a:t>
            </a:r>
            <a:r>
              <a:rPr lang="en-US" sz="1000" b="1">
                <a:solidFill>
                  <a:srgbClr val="800000"/>
                </a:solidFill>
              </a:rPr>
              <a:t>RENOVATION</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8178" name="Picture 2"/>
          <p:cNvPicPr>
            <a:picLocks noChangeAspect="1" noChangeArrowheads="1"/>
          </p:cNvPicPr>
          <p:nvPr/>
        </p:nvPicPr>
        <p:blipFill>
          <a:blip r:embed="rId3" cstate="print"/>
          <a:srcRect l="10000" t="18750" r="8750" b="3125"/>
          <a:stretch>
            <a:fillRect/>
          </a:stretch>
        </p:blipFill>
        <p:spPr bwMode="auto">
          <a:xfrm>
            <a:off x="0" y="-1"/>
            <a:ext cx="9144000" cy="674076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858962"/>
          </a:xfrm>
        </p:spPr>
        <p:txBody>
          <a:bodyPr/>
          <a:lstStyle/>
          <a:p>
            <a:r>
              <a:rPr lang="en-US" sz="2800" dirty="0" smtClean="0">
                <a:solidFill>
                  <a:srgbClr val="FF0000"/>
                </a:solidFill>
              </a:rPr>
              <a:t>What were your needs and/or concerns with the Language Arts and Reading documents and Exemplar lessons?</a:t>
            </a:r>
            <a:endParaRPr lang="en-US" sz="2800" dirty="0">
              <a:solidFill>
                <a:srgbClr val="FF0000"/>
              </a:solidFill>
            </a:endParaRPr>
          </a:p>
        </p:txBody>
      </p:sp>
      <p:sp>
        <p:nvSpPr>
          <p:cNvPr id="3" name="Content Placeholder 2"/>
          <p:cNvSpPr>
            <a:spLocks noGrp="1"/>
          </p:cNvSpPr>
          <p:nvPr>
            <p:ph idx="1"/>
          </p:nvPr>
        </p:nvSpPr>
        <p:spPr>
          <a:xfrm>
            <a:off x="457200" y="1905000"/>
            <a:ext cx="8229600" cy="4221163"/>
          </a:xfrm>
        </p:spPr>
        <p:txBody>
          <a:bodyPr/>
          <a:lstStyle/>
          <a:p>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2"/>
          <p:cNvSpPr>
            <a:spLocks noGrp="1"/>
          </p:cNvSpPr>
          <p:nvPr>
            <p:ph type="title"/>
          </p:nvPr>
        </p:nvSpPr>
        <p:spPr>
          <a:xfrm>
            <a:off x="381000" y="0"/>
            <a:ext cx="8229600" cy="685800"/>
          </a:xfrm>
        </p:spPr>
        <p:txBody>
          <a:bodyPr anchor="t"/>
          <a:lstStyle/>
          <a:p>
            <a:pPr eaLnBrk="1" hangingPunct="1"/>
            <a:r>
              <a:rPr lang="en-US" sz="3200" b="1" dirty="0" smtClean="0">
                <a:solidFill>
                  <a:srgbClr val="800000"/>
                </a:solidFill>
                <a:latin typeface="Arial" charset="0"/>
                <a:cs typeface="Arial" charset="0"/>
              </a:rPr>
              <a:t>Daily </a:t>
            </a:r>
            <a:r>
              <a:rPr lang="en-US" sz="3200" b="1" dirty="0" smtClean="0">
                <a:solidFill>
                  <a:srgbClr val="800000"/>
                </a:solidFill>
                <a:latin typeface="Arial" charset="0"/>
                <a:cs typeface="Arial" charset="0"/>
              </a:rPr>
              <a:t>Lesson</a:t>
            </a:r>
            <a:br>
              <a:rPr lang="en-US" sz="3200" b="1" dirty="0" smtClean="0">
                <a:solidFill>
                  <a:srgbClr val="800000"/>
                </a:solidFill>
                <a:latin typeface="Arial" charset="0"/>
                <a:cs typeface="Arial" charset="0"/>
              </a:rPr>
            </a:br>
            <a:r>
              <a:rPr lang="en-US" sz="3200" b="1" dirty="0" smtClean="0">
                <a:solidFill>
                  <a:srgbClr val="800000"/>
                </a:solidFill>
                <a:latin typeface="Arial" charset="0"/>
                <a:cs typeface="Arial" charset="0"/>
              </a:rPr>
              <a:t/>
            </a:r>
            <a:br>
              <a:rPr lang="en-US" sz="3200" b="1" dirty="0" smtClean="0">
                <a:solidFill>
                  <a:srgbClr val="800000"/>
                </a:solidFill>
                <a:latin typeface="Arial" charset="0"/>
                <a:cs typeface="Arial" charset="0"/>
              </a:rPr>
            </a:br>
            <a:r>
              <a:rPr lang="en-US" sz="3200" b="1" dirty="0" smtClean="0">
                <a:solidFill>
                  <a:srgbClr val="800000"/>
                </a:solidFill>
                <a:latin typeface="Arial" charset="0"/>
                <a:cs typeface="Arial" charset="0"/>
              </a:rPr>
              <a:t/>
            </a:r>
            <a:br>
              <a:rPr lang="en-US" sz="3200" b="1" dirty="0" smtClean="0">
                <a:solidFill>
                  <a:srgbClr val="800000"/>
                </a:solidFill>
                <a:latin typeface="Arial" charset="0"/>
                <a:cs typeface="Arial" charset="0"/>
              </a:rPr>
            </a:br>
            <a:r>
              <a:rPr lang="en-US" sz="3200" b="1" dirty="0" smtClean="0">
                <a:solidFill>
                  <a:srgbClr val="B61C3D"/>
                </a:solidFill>
              </a:rPr>
              <a:t/>
            </a:r>
            <a:br>
              <a:rPr lang="en-US" sz="3200" b="1" dirty="0" smtClean="0">
                <a:solidFill>
                  <a:srgbClr val="B61C3D"/>
                </a:solidFill>
              </a:rPr>
            </a:br>
            <a:endParaRPr lang="en-US" sz="3200" b="1" dirty="0" smtClean="0">
              <a:solidFill>
                <a:srgbClr val="B61C3D"/>
              </a:solidFill>
            </a:endParaRPr>
          </a:p>
        </p:txBody>
      </p:sp>
      <p:sp>
        <p:nvSpPr>
          <p:cNvPr id="31747" name="Content Placeholder 1"/>
          <p:cNvSpPr>
            <a:spLocks noGrp="1"/>
          </p:cNvSpPr>
          <p:nvPr>
            <p:ph sz="half" idx="2"/>
          </p:nvPr>
        </p:nvSpPr>
        <p:spPr/>
        <p:txBody>
          <a:bodyPr/>
          <a:lstStyle/>
          <a:p>
            <a:pPr eaLnBrk="1" hangingPunct="1">
              <a:buFontTx/>
              <a:buNone/>
            </a:pPr>
            <a:r>
              <a:rPr lang="en-US" smtClean="0"/>
              <a:t>                      </a:t>
            </a:r>
          </a:p>
        </p:txBody>
      </p:sp>
      <p:sp>
        <p:nvSpPr>
          <p:cNvPr id="31748" name="Content Placeholder 8"/>
          <p:cNvSpPr>
            <a:spLocks noGrp="1"/>
          </p:cNvSpPr>
          <p:nvPr>
            <p:ph sz="quarter" idx="4"/>
          </p:nvPr>
        </p:nvSpPr>
        <p:spPr>
          <a:xfrm>
            <a:off x="457200" y="2174875"/>
            <a:ext cx="8229600" cy="3951288"/>
          </a:xfrm>
        </p:spPr>
        <p:txBody>
          <a:bodyPr/>
          <a:lstStyle/>
          <a:p>
            <a:endParaRPr lang="en-US" dirty="0" smtClean="0">
              <a:solidFill>
                <a:srgbClr val="800000"/>
              </a:solidFill>
              <a:latin typeface="Arial" charset="0"/>
              <a:cs typeface="Arial" charset="0"/>
            </a:endParaRPr>
          </a:p>
          <a:p>
            <a:pPr algn="ctr">
              <a:buFont typeface="Arial" charset="0"/>
              <a:buNone/>
            </a:pPr>
            <a:endParaRPr lang="en-US" dirty="0" smtClean="0">
              <a:solidFill>
                <a:srgbClr val="920000"/>
              </a:solidFill>
              <a:latin typeface="Arial" charset="0"/>
              <a:cs typeface="Arial" charset="0"/>
            </a:endParaRPr>
          </a:p>
        </p:txBody>
      </p:sp>
      <p:pic>
        <p:nvPicPr>
          <p:cNvPr id="7" name="Picture 2"/>
          <p:cNvPicPr>
            <a:picLocks noChangeAspect="1" noChangeArrowheads="1"/>
          </p:cNvPicPr>
          <p:nvPr/>
        </p:nvPicPr>
        <p:blipFill>
          <a:blip r:embed="rId3" cstate="print"/>
          <a:srcRect l="10000" t="18750" r="8750" b="7813"/>
          <a:stretch>
            <a:fillRect/>
          </a:stretch>
        </p:blipFill>
        <p:spPr bwMode="auto">
          <a:xfrm>
            <a:off x="381000" y="609600"/>
            <a:ext cx="8458200" cy="6248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828800" y="533400"/>
            <a:ext cx="5029200" cy="4154984"/>
          </a:xfrm>
          <a:prstGeom prst="rect">
            <a:avLst/>
          </a:prstGeom>
        </p:spPr>
        <p:txBody>
          <a:bodyPr wrap="square">
            <a:spAutoFit/>
          </a:bodyPr>
          <a:lstStyle/>
          <a:p>
            <a:pPr algn="ctr">
              <a:buFont typeface="Arial" charset="0"/>
              <a:buNone/>
            </a:pPr>
            <a:r>
              <a:rPr lang="en-US" sz="2400" b="1" dirty="0" smtClean="0">
                <a:solidFill>
                  <a:srgbClr val="920000"/>
                </a:solidFill>
                <a:cs typeface="Arial" charset="0"/>
              </a:rPr>
              <a:t>Second Grade </a:t>
            </a:r>
            <a:r>
              <a:rPr lang="en-US" sz="2400" b="1" dirty="0" smtClean="0">
                <a:solidFill>
                  <a:srgbClr val="920000"/>
                </a:solidFill>
                <a:cs typeface="Arial" charset="0"/>
              </a:rPr>
              <a:t>Example</a:t>
            </a:r>
          </a:p>
          <a:p>
            <a:pPr algn="ctr">
              <a:buFont typeface="Arial" charset="0"/>
              <a:buNone/>
            </a:pPr>
            <a:endParaRPr lang="en-US" dirty="0" smtClean="0">
              <a:solidFill>
                <a:srgbClr val="920000"/>
              </a:solidFill>
              <a:cs typeface="Arial" charset="0"/>
            </a:endParaRPr>
          </a:p>
          <a:p>
            <a:pPr algn="ctr">
              <a:buFont typeface="Arial" charset="0"/>
              <a:buNone/>
            </a:pPr>
            <a:endParaRPr lang="en-US" dirty="0" smtClean="0">
              <a:solidFill>
                <a:srgbClr val="920000"/>
              </a:solidFill>
              <a:cs typeface="Arial" charset="0"/>
            </a:endParaRPr>
          </a:p>
          <a:p>
            <a:pPr algn="ctr">
              <a:buFont typeface="Arial" charset="0"/>
              <a:buNone/>
            </a:pPr>
            <a:endParaRPr lang="en-US" dirty="0" smtClean="0">
              <a:solidFill>
                <a:srgbClr val="920000"/>
              </a:solidFill>
              <a:cs typeface="Arial" charset="0"/>
            </a:endParaRPr>
          </a:p>
          <a:p>
            <a:pPr algn="ctr">
              <a:buFont typeface="Arial" charset="0"/>
              <a:buNone/>
            </a:pPr>
            <a:endParaRPr lang="en-US" dirty="0" smtClean="0">
              <a:solidFill>
                <a:srgbClr val="920000"/>
              </a:solidFill>
              <a:cs typeface="Arial" charset="0"/>
            </a:endParaRPr>
          </a:p>
          <a:p>
            <a:pPr algn="ctr">
              <a:buFont typeface="Arial" charset="0"/>
              <a:buNone/>
            </a:pPr>
            <a:endParaRPr lang="en-US" dirty="0" smtClean="0">
              <a:solidFill>
                <a:srgbClr val="920000"/>
              </a:solidFill>
              <a:cs typeface="Arial" charset="0"/>
            </a:endParaRPr>
          </a:p>
          <a:p>
            <a:pPr algn="ctr">
              <a:buFont typeface="Arial" charset="0"/>
              <a:buNone/>
            </a:pPr>
            <a:endParaRPr lang="en-US" dirty="0" smtClean="0">
              <a:solidFill>
                <a:srgbClr val="920000"/>
              </a:solidFill>
              <a:cs typeface="Arial" charset="0"/>
            </a:endParaRPr>
          </a:p>
          <a:p>
            <a:pPr algn="ctr">
              <a:buFont typeface="Arial" charset="0"/>
              <a:buNone/>
            </a:pPr>
            <a:endParaRPr lang="en-US" dirty="0" smtClean="0">
              <a:solidFill>
                <a:srgbClr val="920000"/>
              </a:solidFill>
              <a:cs typeface="Arial" charset="0"/>
            </a:endParaRPr>
          </a:p>
          <a:p>
            <a:pPr algn="ctr">
              <a:buFont typeface="Arial" charset="0"/>
              <a:buNone/>
            </a:pPr>
            <a:endParaRPr lang="en-US" dirty="0" smtClean="0">
              <a:solidFill>
                <a:srgbClr val="920000"/>
              </a:solidFill>
              <a:cs typeface="Arial" charset="0"/>
            </a:endParaRPr>
          </a:p>
          <a:p>
            <a:pPr algn="ctr">
              <a:buFont typeface="Arial" charset="0"/>
              <a:buNone/>
            </a:pPr>
            <a:endParaRPr lang="en-US" dirty="0" smtClean="0">
              <a:solidFill>
                <a:srgbClr val="920000"/>
              </a:solidFill>
              <a:cs typeface="Arial" charset="0"/>
            </a:endParaRPr>
          </a:p>
          <a:p>
            <a:pPr algn="ctr">
              <a:buFont typeface="Arial" charset="0"/>
              <a:buNone/>
            </a:pPr>
            <a:endParaRPr lang="en-US" dirty="0" smtClean="0">
              <a:solidFill>
                <a:srgbClr val="920000"/>
              </a:solidFill>
              <a:cs typeface="Arial" charset="0"/>
            </a:endParaRPr>
          </a:p>
          <a:p>
            <a:pPr algn="ctr">
              <a:buFont typeface="Arial" charset="0"/>
              <a:buNone/>
            </a:pPr>
            <a:endParaRPr lang="en-US" dirty="0" smtClean="0">
              <a:solidFill>
                <a:srgbClr val="920000"/>
              </a:solidFill>
              <a:cs typeface="Arial" charset="0"/>
            </a:endParaRPr>
          </a:p>
          <a:p>
            <a:pPr algn="ctr">
              <a:buFont typeface="Arial" charset="0"/>
              <a:buNone/>
            </a:pPr>
            <a:endParaRPr lang="en-US" dirty="0" smtClean="0">
              <a:solidFill>
                <a:srgbClr val="920000"/>
              </a:solidFill>
              <a:cs typeface="Arial" charset="0"/>
            </a:endParaRPr>
          </a:p>
          <a:p>
            <a:pPr algn="ctr">
              <a:buFont typeface="Arial" charset="0"/>
              <a:buNone/>
            </a:pPr>
            <a:r>
              <a:rPr lang="en-US" sz="2400" b="1" dirty="0" smtClean="0">
                <a:solidFill>
                  <a:srgbClr val="920000"/>
                </a:solidFill>
                <a:cs typeface="Arial" charset="0"/>
              </a:rPr>
              <a:t>English IV Example</a:t>
            </a:r>
          </a:p>
        </p:txBody>
      </p:sp>
      <p:pic>
        <p:nvPicPr>
          <p:cNvPr id="4" name="Picture 3" descr="j0426046.wmf"/>
          <p:cNvPicPr>
            <a:picLocks noChangeAspect="1"/>
          </p:cNvPicPr>
          <p:nvPr/>
        </p:nvPicPr>
        <p:blipFill>
          <a:blip r:embed="rId2" cstate="print"/>
          <a:srcRect/>
          <a:stretch>
            <a:fillRect/>
          </a:stretch>
        </p:blipFill>
        <p:spPr bwMode="auto">
          <a:xfrm>
            <a:off x="7010400" y="457200"/>
            <a:ext cx="1828800" cy="1514475"/>
          </a:xfrm>
          <a:prstGeom prst="rect">
            <a:avLst/>
          </a:prstGeom>
          <a:noFill/>
          <a:ln w="9525">
            <a:noFill/>
            <a:miter lim="800000"/>
            <a:headEnd/>
            <a:tailEnd/>
          </a:ln>
        </p:spPr>
      </p:pic>
      <p:pic>
        <p:nvPicPr>
          <p:cNvPr id="1026" name="Picture 2" descr="C:\Documents and Settings\ameza\Local Settings\Temporary Internet Files\Content.IE5\VW9QXZFP\MC900433865[1].png">
            <a:hlinkClick r:id="rId3" action="ppaction://hlinkfile"/>
          </p:cNvPr>
          <p:cNvPicPr>
            <a:picLocks noChangeAspect="1" noChangeArrowheads="1"/>
          </p:cNvPicPr>
          <p:nvPr/>
        </p:nvPicPr>
        <p:blipFill>
          <a:blip r:embed="rId4" cstate="print"/>
          <a:srcRect/>
          <a:stretch>
            <a:fillRect/>
          </a:stretch>
        </p:blipFill>
        <p:spPr bwMode="auto">
          <a:xfrm>
            <a:off x="3352800" y="990600"/>
            <a:ext cx="1828800" cy="1828800"/>
          </a:xfrm>
          <a:prstGeom prst="rect">
            <a:avLst/>
          </a:prstGeom>
          <a:noFill/>
        </p:spPr>
      </p:pic>
      <p:pic>
        <p:nvPicPr>
          <p:cNvPr id="1027" name="Picture 3" descr="C:\Documents and Settings\ameza\Local Settings\Temporary Internet Files\Content.IE5\3ML8664A\MC900187525[1].wmf">
            <a:hlinkClick r:id="rId5" action="ppaction://hlinkfile"/>
          </p:cNvPr>
          <p:cNvPicPr>
            <a:picLocks noChangeAspect="1" noChangeArrowheads="1"/>
          </p:cNvPicPr>
          <p:nvPr/>
        </p:nvPicPr>
        <p:blipFill>
          <a:blip r:embed="rId6" cstate="print"/>
          <a:srcRect/>
          <a:stretch>
            <a:fillRect/>
          </a:stretch>
        </p:blipFill>
        <p:spPr bwMode="auto">
          <a:xfrm>
            <a:off x="3509963" y="4667250"/>
            <a:ext cx="1382712" cy="1792288"/>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2"/>
          <p:cNvSpPr>
            <a:spLocks noGrp="1"/>
          </p:cNvSpPr>
          <p:nvPr>
            <p:ph type="title"/>
          </p:nvPr>
        </p:nvSpPr>
        <p:spPr/>
        <p:txBody>
          <a:bodyPr anchor="t"/>
          <a:lstStyle/>
          <a:p>
            <a:pPr eaLnBrk="1" hangingPunct="1"/>
            <a:r>
              <a:rPr lang="en-US" sz="3200" b="1" smtClean="0">
                <a:solidFill>
                  <a:srgbClr val="920000"/>
                </a:solidFill>
                <a:latin typeface="Arial" charset="0"/>
                <a:cs typeface="Arial" charset="0"/>
              </a:rPr>
              <a:t>Video</a:t>
            </a:r>
            <a:br>
              <a:rPr lang="en-US" sz="3200" b="1" smtClean="0">
                <a:solidFill>
                  <a:srgbClr val="920000"/>
                </a:solidFill>
                <a:latin typeface="Arial" charset="0"/>
                <a:cs typeface="Arial" charset="0"/>
              </a:rPr>
            </a:br>
            <a:r>
              <a:rPr lang="en-US" sz="3200" b="1" smtClean="0">
                <a:solidFill>
                  <a:srgbClr val="800000"/>
                </a:solidFill>
                <a:latin typeface="Arial" charset="0"/>
                <a:cs typeface="Arial" charset="0"/>
              </a:rPr>
              <a:t/>
            </a:r>
            <a:br>
              <a:rPr lang="en-US" sz="3200" b="1" smtClean="0">
                <a:solidFill>
                  <a:srgbClr val="800000"/>
                </a:solidFill>
                <a:latin typeface="Arial" charset="0"/>
                <a:cs typeface="Arial" charset="0"/>
              </a:rPr>
            </a:br>
            <a:r>
              <a:rPr lang="en-US" sz="3200" b="1" smtClean="0">
                <a:solidFill>
                  <a:srgbClr val="800000"/>
                </a:solidFill>
                <a:latin typeface="Arial" charset="0"/>
                <a:cs typeface="Arial" charset="0"/>
              </a:rPr>
              <a:t/>
            </a:r>
            <a:br>
              <a:rPr lang="en-US" sz="3200" b="1" smtClean="0">
                <a:solidFill>
                  <a:srgbClr val="800000"/>
                </a:solidFill>
                <a:latin typeface="Arial" charset="0"/>
                <a:cs typeface="Arial" charset="0"/>
              </a:rPr>
            </a:br>
            <a:r>
              <a:rPr lang="en-US" sz="3200" b="1" smtClean="0">
                <a:solidFill>
                  <a:srgbClr val="B61C3D"/>
                </a:solidFill>
              </a:rPr>
              <a:t/>
            </a:r>
            <a:br>
              <a:rPr lang="en-US" sz="3200" b="1" smtClean="0">
                <a:solidFill>
                  <a:srgbClr val="B61C3D"/>
                </a:solidFill>
              </a:rPr>
            </a:br>
            <a:endParaRPr lang="en-US" sz="3200" b="1" smtClean="0">
              <a:solidFill>
                <a:srgbClr val="B61C3D"/>
              </a:solidFill>
            </a:endParaRPr>
          </a:p>
        </p:txBody>
      </p:sp>
      <p:sp>
        <p:nvSpPr>
          <p:cNvPr id="33795" name="Content Placeholder 10"/>
          <p:cNvSpPr>
            <a:spLocks noGrp="1"/>
          </p:cNvSpPr>
          <p:nvPr>
            <p:ph sz="half" idx="1"/>
          </p:nvPr>
        </p:nvSpPr>
        <p:spPr>
          <a:xfrm>
            <a:off x="457200" y="1600200"/>
            <a:ext cx="7315200" cy="4525963"/>
          </a:xfrm>
        </p:spPr>
        <p:txBody>
          <a:bodyPr/>
          <a:lstStyle/>
          <a:p>
            <a:endParaRPr lang="en-US" smtClean="0">
              <a:solidFill>
                <a:srgbClr val="920000"/>
              </a:solidFill>
              <a:latin typeface="Arial" charset="0"/>
              <a:cs typeface="Arial" charset="0"/>
            </a:endParaRPr>
          </a:p>
          <a:p>
            <a:r>
              <a:rPr lang="en-US" sz="2400" smtClean="0">
                <a:solidFill>
                  <a:srgbClr val="920000"/>
                </a:solidFill>
                <a:latin typeface="Arial" charset="0"/>
                <a:cs typeface="Arial" charset="0"/>
              </a:rPr>
              <a:t>What did you notice about transitions?</a:t>
            </a:r>
          </a:p>
          <a:p>
            <a:endParaRPr lang="en-US" sz="2400" smtClean="0">
              <a:solidFill>
                <a:srgbClr val="920000"/>
              </a:solidFill>
              <a:latin typeface="Arial" charset="0"/>
              <a:cs typeface="Arial" charset="0"/>
            </a:endParaRPr>
          </a:p>
          <a:p>
            <a:r>
              <a:rPr lang="en-US" sz="2400" smtClean="0">
                <a:solidFill>
                  <a:srgbClr val="920000"/>
                </a:solidFill>
                <a:latin typeface="Arial" charset="0"/>
                <a:cs typeface="Arial" charset="0"/>
              </a:rPr>
              <a:t>How did the components align?</a:t>
            </a:r>
          </a:p>
          <a:p>
            <a:pPr>
              <a:buFont typeface="Arial" charset="0"/>
              <a:buNone/>
            </a:pPr>
            <a:endParaRPr lang="en-US" sz="2400" smtClean="0">
              <a:solidFill>
                <a:srgbClr val="920000"/>
              </a:solidFill>
              <a:latin typeface="Arial" charset="0"/>
              <a:cs typeface="Arial" charset="0"/>
            </a:endParaRPr>
          </a:p>
          <a:p>
            <a:r>
              <a:rPr lang="en-US" sz="2400" smtClean="0">
                <a:solidFill>
                  <a:srgbClr val="920000"/>
                </a:solidFill>
                <a:latin typeface="Arial" charset="0"/>
                <a:cs typeface="Arial" charset="0"/>
              </a:rPr>
              <a:t>What 5E’s did you see?</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4"/>
          <p:cNvSpPr>
            <a:spLocks noGrp="1"/>
          </p:cNvSpPr>
          <p:nvPr>
            <p:ph type="title"/>
          </p:nvPr>
        </p:nvSpPr>
        <p:spPr>
          <a:xfrm>
            <a:off x="533400" y="228600"/>
            <a:ext cx="8229600" cy="1143000"/>
          </a:xfrm>
        </p:spPr>
        <p:txBody>
          <a:bodyPr/>
          <a:lstStyle/>
          <a:p>
            <a:r>
              <a:rPr lang="en-US" sz="3200" b="1" smtClean="0">
                <a:solidFill>
                  <a:srgbClr val="920000"/>
                </a:solidFill>
                <a:latin typeface="Arial" charset="0"/>
                <a:cs typeface="Arial" charset="0"/>
              </a:rPr>
              <a:t>Question and Answer</a:t>
            </a:r>
          </a:p>
        </p:txBody>
      </p:sp>
      <p:pic>
        <p:nvPicPr>
          <p:cNvPr id="36867" name="Picture 13" descr="C:\Documents and Settings\gwiggins\Local Settings\Temporary Internet Files\Content.IE5\9I4KDWEJ\MCj03710760000[1].wmf"/>
          <p:cNvPicPr>
            <a:picLocks noChangeAspect="1" noChangeArrowheads="1"/>
          </p:cNvPicPr>
          <p:nvPr/>
        </p:nvPicPr>
        <p:blipFill>
          <a:blip r:embed="rId3" cstate="print"/>
          <a:srcRect/>
          <a:stretch>
            <a:fillRect/>
          </a:stretch>
        </p:blipFill>
        <p:spPr bwMode="auto">
          <a:xfrm>
            <a:off x="838200" y="1828800"/>
            <a:ext cx="2970213" cy="3952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2"/>
          <p:cNvSpPr>
            <a:spLocks noGrp="1"/>
          </p:cNvSpPr>
          <p:nvPr>
            <p:ph type="title"/>
          </p:nvPr>
        </p:nvSpPr>
        <p:spPr/>
        <p:txBody>
          <a:bodyPr/>
          <a:lstStyle/>
          <a:p>
            <a:r>
              <a:rPr lang="en-US" sz="3200" b="1" smtClean="0">
                <a:solidFill>
                  <a:srgbClr val="920000"/>
                </a:solidFill>
                <a:latin typeface="Arial" charset="0"/>
                <a:cs typeface="Arial" charset="0"/>
              </a:rPr>
              <a:t>Key Points</a:t>
            </a:r>
          </a:p>
        </p:txBody>
      </p:sp>
      <p:sp>
        <p:nvSpPr>
          <p:cNvPr id="34819" name="Content Placeholder 3"/>
          <p:cNvSpPr>
            <a:spLocks noGrp="1"/>
          </p:cNvSpPr>
          <p:nvPr>
            <p:ph idx="1"/>
          </p:nvPr>
        </p:nvSpPr>
        <p:spPr/>
        <p:txBody>
          <a:bodyPr/>
          <a:lstStyle/>
          <a:p>
            <a:r>
              <a:rPr lang="en-US" sz="2400" smtClean="0">
                <a:solidFill>
                  <a:srgbClr val="920000"/>
                </a:solidFill>
                <a:latin typeface="Arial" charset="0"/>
                <a:cs typeface="Arial" charset="0"/>
              </a:rPr>
              <a:t>Language Arts Vision</a:t>
            </a:r>
          </a:p>
          <a:p>
            <a:pPr>
              <a:buFont typeface="Arial" charset="0"/>
              <a:buNone/>
            </a:pPr>
            <a:endParaRPr lang="en-US" sz="2400" smtClean="0">
              <a:solidFill>
                <a:srgbClr val="920000"/>
              </a:solidFill>
              <a:latin typeface="Arial" charset="0"/>
              <a:cs typeface="Arial" charset="0"/>
            </a:endParaRPr>
          </a:p>
          <a:p>
            <a:r>
              <a:rPr lang="en-US" sz="2400" smtClean="0">
                <a:solidFill>
                  <a:srgbClr val="920000"/>
                </a:solidFill>
                <a:latin typeface="Arial" charset="0"/>
                <a:cs typeface="Arial" charset="0"/>
              </a:rPr>
              <a:t>Vertical Alignment Document</a:t>
            </a:r>
          </a:p>
          <a:p>
            <a:pPr>
              <a:buFont typeface="Arial" charset="0"/>
              <a:buNone/>
            </a:pPr>
            <a:endParaRPr lang="en-US" sz="2400" smtClean="0">
              <a:solidFill>
                <a:srgbClr val="920000"/>
              </a:solidFill>
              <a:latin typeface="Arial" charset="0"/>
              <a:cs typeface="Arial" charset="0"/>
            </a:endParaRPr>
          </a:p>
          <a:p>
            <a:r>
              <a:rPr lang="en-US" sz="2400" smtClean="0">
                <a:solidFill>
                  <a:srgbClr val="920000"/>
                </a:solidFill>
                <a:latin typeface="Arial" charset="0"/>
                <a:cs typeface="Arial" charset="0"/>
              </a:rPr>
              <a:t>Instructional Focus Document</a:t>
            </a:r>
          </a:p>
          <a:p>
            <a:pPr>
              <a:buFont typeface="Arial" charset="0"/>
              <a:buNone/>
            </a:pPr>
            <a:endParaRPr lang="en-US" sz="2400" smtClean="0">
              <a:solidFill>
                <a:srgbClr val="920000"/>
              </a:solidFill>
              <a:latin typeface="Arial" charset="0"/>
              <a:cs typeface="Arial" charset="0"/>
            </a:endParaRPr>
          </a:p>
          <a:p>
            <a:r>
              <a:rPr lang="en-US" sz="2400" smtClean="0">
                <a:solidFill>
                  <a:srgbClr val="920000"/>
                </a:solidFill>
                <a:latin typeface="Arial" charset="0"/>
                <a:cs typeface="Arial" charset="0"/>
              </a:rPr>
              <a:t>Assessment</a:t>
            </a:r>
          </a:p>
          <a:p>
            <a:pPr>
              <a:buFont typeface="Arial" charset="0"/>
              <a:buNone/>
            </a:pPr>
            <a:endParaRPr lang="en-US" sz="2400" smtClean="0">
              <a:solidFill>
                <a:srgbClr val="920000"/>
              </a:solidFill>
              <a:latin typeface="Arial" charset="0"/>
              <a:cs typeface="Arial" charset="0"/>
            </a:endParaRPr>
          </a:p>
          <a:p>
            <a:r>
              <a:rPr lang="en-US" sz="2400" smtClean="0">
                <a:solidFill>
                  <a:srgbClr val="920000"/>
                </a:solidFill>
                <a:latin typeface="Arial" charset="0"/>
                <a:cs typeface="Arial" charset="0"/>
              </a:rPr>
              <a:t>Lesson Format</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Content Placeholder 4"/>
          <p:cNvSpPr>
            <a:spLocks noGrp="1"/>
          </p:cNvSpPr>
          <p:nvPr>
            <p:ph idx="4294967295"/>
          </p:nvPr>
        </p:nvSpPr>
        <p:spPr>
          <a:xfrm>
            <a:off x="0" y="1600200"/>
            <a:ext cx="9144000" cy="4525963"/>
          </a:xfrm>
        </p:spPr>
        <p:txBody>
          <a:bodyPr/>
          <a:lstStyle/>
          <a:p>
            <a:pPr algn="ctr">
              <a:buFont typeface="Arial" charset="0"/>
              <a:buNone/>
            </a:pPr>
            <a:endParaRPr lang="en-US" sz="1800" dirty="0" smtClean="0">
              <a:latin typeface="Arial" charset="0"/>
              <a:cs typeface="Arial" charset="0"/>
            </a:endParaRPr>
          </a:p>
          <a:p>
            <a:pPr algn="ctr">
              <a:buFont typeface="Arial" charset="0"/>
              <a:buNone/>
            </a:pPr>
            <a:endParaRPr lang="en-US" sz="1800" dirty="0" smtClean="0">
              <a:latin typeface="Arial" charset="0"/>
              <a:cs typeface="Arial" charset="0"/>
            </a:endParaRPr>
          </a:p>
          <a:p>
            <a:pPr algn="ctr">
              <a:buFont typeface="Arial" charset="0"/>
              <a:buNone/>
            </a:pPr>
            <a:endParaRPr lang="en-US" sz="2400" dirty="0" smtClean="0">
              <a:latin typeface="Arial" charset="0"/>
              <a:cs typeface="Arial" charset="0"/>
            </a:endParaRPr>
          </a:p>
          <a:p>
            <a:pPr algn="ctr">
              <a:buFont typeface="Arial" charset="0"/>
              <a:buNone/>
            </a:pPr>
            <a:r>
              <a:rPr lang="en-US" sz="2400" dirty="0" smtClean="0">
                <a:solidFill>
                  <a:srgbClr val="920000"/>
                </a:solidFill>
                <a:latin typeface="Arial" charset="0"/>
                <a:cs typeface="Arial" charset="0"/>
              </a:rPr>
              <a:t>Areli Meza</a:t>
            </a:r>
          </a:p>
          <a:p>
            <a:pPr algn="ctr">
              <a:buFont typeface="Arial" charset="0"/>
              <a:buNone/>
            </a:pPr>
            <a:r>
              <a:rPr lang="en-US" sz="2400" dirty="0" smtClean="0">
                <a:solidFill>
                  <a:srgbClr val="920000"/>
                </a:solidFill>
                <a:latin typeface="Arial" charset="0"/>
                <a:cs typeface="Arial" charset="0"/>
              </a:rPr>
              <a:t>English </a:t>
            </a:r>
            <a:r>
              <a:rPr lang="en-US" sz="2400" dirty="0" smtClean="0">
                <a:solidFill>
                  <a:srgbClr val="920000"/>
                </a:solidFill>
                <a:latin typeface="Arial" charset="0"/>
                <a:cs typeface="Arial" charset="0"/>
              </a:rPr>
              <a:t>Language </a:t>
            </a:r>
            <a:r>
              <a:rPr lang="en-US" sz="2400" dirty="0" smtClean="0">
                <a:solidFill>
                  <a:srgbClr val="920000"/>
                </a:solidFill>
                <a:latin typeface="Arial" charset="0"/>
                <a:cs typeface="Arial" charset="0"/>
              </a:rPr>
              <a:t>Arts and Reading </a:t>
            </a:r>
          </a:p>
          <a:p>
            <a:pPr algn="ctr">
              <a:buFont typeface="Arial" charset="0"/>
              <a:buNone/>
            </a:pPr>
            <a:r>
              <a:rPr lang="en-US" sz="2400" dirty="0" smtClean="0">
                <a:solidFill>
                  <a:srgbClr val="920000"/>
                </a:solidFill>
                <a:latin typeface="Arial" charset="0"/>
                <a:cs typeface="Arial" charset="0"/>
              </a:rPr>
              <a:t>ESC Region 19</a:t>
            </a:r>
          </a:p>
          <a:p>
            <a:pPr algn="ctr">
              <a:buFont typeface="Arial" charset="0"/>
              <a:buNone/>
            </a:pPr>
            <a:r>
              <a:rPr lang="en-US" sz="2400" dirty="0" smtClean="0">
                <a:solidFill>
                  <a:srgbClr val="920000"/>
                </a:solidFill>
                <a:latin typeface="Arial" charset="0"/>
                <a:cs typeface="Arial" charset="0"/>
                <a:hlinkClick r:id="rId3"/>
              </a:rPr>
              <a:t>ameza@esc19.net</a:t>
            </a:r>
            <a:endParaRPr lang="en-US" sz="2400" dirty="0" smtClean="0">
              <a:solidFill>
                <a:srgbClr val="920000"/>
              </a:solidFill>
              <a:latin typeface="Arial" charset="0"/>
              <a:cs typeface="Arial" charset="0"/>
            </a:endParaRPr>
          </a:p>
          <a:p>
            <a:pPr algn="ctr">
              <a:buFont typeface="Arial" charset="0"/>
              <a:buNone/>
            </a:pPr>
            <a:r>
              <a:rPr lang="en-US" sz="2400" dirty="0" smtClean="0">
                <a:solidFill>
                  <a:srgbClr val="920000"/>
                </a:solidFill>
                <a:latin typeface="Arial" charset="0"/>
                <a:cs typeface="Arial" charset="0"/>
              </a:rPr>
              <a:t>(915) 780-5040</a:t>
            </a:r>
          </a:p>
          <a:p>
            <a:pPr algn="ctr">
              <a:buFont typeface="Arial" charset="0"/>
              <a:buNone/>
            </a:pPr>
            <a:r>
              <a:rPr lang="en-US" sz="2800" b="1" dirty="0" smtClean="0">
                <a:solidFill>
                  <a:srgbClr val="920000"/>
                </a:solidFill>
                <a:latin typeface="Arial" charset="0"/>
                <a:cs typeface="Arial" charset="0"/>
              </a:rPr>
              <a:t>www.cscope.us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p:cNvSpPr>
            <a:spLocks noGrp="1" noChangeArrowheads="1"/>
          </p:cNvSpPr>
          <p:nvPr>
            <p:ph idx="1"/>
          </p:nvPr>
        </p:nvSpPr>
        <p:spPr>
          <a:xfrm>
            <a:off x="457200" y="1828800"/>
            <a:ext cx="8382000" cy="4297363"/>
          </a:xfrm>
        </p:spPr>
        <p:txBody>
          <a:bodyPr/>
          <a:lstStyle/>
          <a:p>
            <a:pPr eaLnBrk="1" hangingPunct="1">
              <a:buFont typeface="Wingdings" pitchFamily="2" charset="2"/>
              <a:buChar char="§"/>
            </a:pPr>
            <a:endParaRPr lang="en-US" sz="2400" smtClean="0">
              <a:solidFill>
                <a:srgbClr val="800000"/>
              </a:solidFill>
              <a:latin typeface="Arial" charset="0"/>
              <a:cs typeface="Arial" charset="0"/>
            </a:endParaRPr>
          </a:p>
          <a:p>
            <a:pPr eaLnBrk="1" hangingPunct="1">
              <a:buFont typeface="Wingdings" pitchFamily="2" charset="2"/>
              <a:buChar char="§"/>
            </a:pPr>
            <a:r>
              <a:rPr lang="en-US" sz="2400" smtClean="0">
                <a:solidFill>
                  <a:srgbClr val="800000"/>
                </a:solidFill>
                <a:latin typeface="Arial" charset="0"/>
                <a:cs typeface="Arial" charset="0"/>
              </a:rPr>
              <a:t>Advisory Group</a:t>
            </a:r>
          </a:p>
          <a:p>
            <a:pPr eaLnBrk="1" hangingPunct="1">
              <a:buFont typeface="Arial" charset="0"/>
              <a:buNone/>
            </a:pPr>
            <a:endParaRPr lang="en-US" sz="2400" smtClean="0">
              <a:solidFill>
                <a:srgbClr val="800000"/>
              </a:solidFill>
              <a:latin typeface="Arial" charset="0"/>
              <a:cs typeface="Arial" charset="0"/>
            </a:endParaRPr>
          </a:p>
          <a:p>
            <a:pPr eaLnBrk="1" hangingPunct="1">
              <a:buFont typeface="Wingdings" pitchFamily="2" charset="2"/>
              <a:buChar char="§"/>
            </a:pPr>
            <a:r>
              <a:rPr lang="en-US" sz="2400" smtClean="0">
                <a:solidFill>
                  <a:srgbClr val="800000"/>
                </a:solidFill>
                <a:latin typeface="Arial" charset="0"/>
                <a:cs typeface="Arial" charset="0"/>
              </a:rPr>
              <a:t>District Advisory</a:t>
            </a:r>
          </a:p>
          <a:p>
            <a:pPr eaLnBrk="1" hangingPunct="1">
              <a:buFontTx/>
              <a:buNone/>
            </a:pPr>
            <a:endParaRPr lang="en-US" sz="2400" smtClean="0">
              <a:solidFill>
                <a:srgbClr val="800000"/>
              </a:solidFill>
              <a:latin typeface="Arial" charset="0"/>
              <a:cs typeface="Arial" charset="0"/>
            </a:endParaRPr>
          </a:p>
          <a:p>
            <a:pPr eaLnBrk="1" hangingPunct="1">
              <a:buFont typeface="Wingdings" pitchFamily="2" charset="2"/>
              <a:buChar char="§"/>
            </a:pPr>
            <a:r>
              <a:rPr lang="en-US" sz="2400" smtClean="0">
                <a:solidFill>
                  <a:srgbClr val="800000"/>
                </a:solidFill>
                <a:latin typeface="Arial" charset="0"/>
                <a:cs typeface="Arial" charset="0"/>
              </a:rPr>
              <a:t>Summer Conference</a:t>
            </a:r>
          </a:p>
          <a:p>
            <a:pPr eaLnBrk="1" hangingPunct="1">
              <a:buFontTx/>
              <a:buNone/>
            </a:pPr>
            <a:endParaRPr lang="en-US" sz="2400" smtClean="0">
              <a:solidFill>
                <a:srgbClr val="800000"/>
              </a:solidFill>
              <a:latin typeface="Arial" charset="0"/>
              <a:cs typeface="Arial" charset="0"/>
            </a:endParaRPr>
          </a:p>
          <a:p>
            <a:pPr eaLnBrk="1" hangingPunct="1">
              <a:buFont typeface="Wingdings" pitchFamily="2" charset="2"/>
              <a:buChar char="§"/>
            </a:pPr>
            <a:r>
              <a:rPr lang="en-US" sz="2400" smtClean="0">
                <a:solidFill>
                  <a:srgbClr val="800000"/>
                </a:solidFill>
                <a:latin typeface="Arial" charset="0"/>
                <a:cs typeface="Arial" charset="0"/>
              </a:rPr>
              <a:t>Developer Feedback</a:t>
            </a:r>
          </a:p>
        </p:txBody>
      </p:sp>
      <p:sp>
        <p:nvSpPr>
          <p:cNvPr id="6147" name="Rectangle 2"/>
          <p:cNvSpPr>
            <a:spLocks noGrp="1" noChangeArrowheads="1"/>
          </p:cNvSpPr>
          <p:nvPr>
            <p:ph type="title" idx="4294967295"/>
          </p:nvPr>
        </p:nvSpPr>
        <p:spPr>
          <a:xfrm>
            <a:off x="0" y="533400"/>
            <a:ext cx="9144000" cy="1143000"/>
          </a:xfrm>
        </p:spPr>
        <p:txBody>
          <a:bodyPr/>
          <a:lstStyle/>
          <a:p>
            <a:pPr eaLnBrk="1" hangingPunct="1"/>
            <a:r>
              <a:rPr lang="en-US" sz="3200" b="1" smtClean="0">
                <a:solidFill>
                  <a:srgbClr val="8E2220"/>
                </a:solidFill>
                <a:latin typeface="Arial" charset="0"/>
                <a:cs typeface="Arial" charset="0"/>
              </a:rPr>
              <a:t>Background Information</a:t>
            </a:r>
          </a:p>
        </p:txBody>
      </p:sp>
      <p:pic>
        <p:nvPicPr>
          <p:cNvPr id="6148" name="Picture 4"/>
          <p:cNvPicPr>
            <a:picLocks noChangeAspect="1" noChangeArrowheads="1"/>
          </p:cNvPicPr>
          <p:nvPr/>
        </p:nvPicPr>
        <p:blipFill>
          <a:blip r:embed="rId3" cstate="print"/>
          <a:srcRect/>
          <a:stretch>
            <a:fillRect/>
          </a:stretch>
        </p:blipFill>
        <p:spPr bwMode="auto">
          <a:xfrm>
            <a:off x="4495800" y="2057400"/>
            <a:ext cx="3629025" cy="32575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
          <p:cNvSpPr>
            <a:spLocks noGrp="1" noChangeArrowheads="1"/>
          </p:cNvSpPr>
          <p:nvPr>
            <p:ph idx="1"/>
          </p:nvPr>
        </p:nvSpPr>
        <p:spPr>
          <a:xfrm>
            <a:off x="457200" y="1828800"/>
            <a:ext cx="8382000" cy="4297363"/>
          </a:xfrm>
        </p:spPr>
        <p:txBody>
          <a:bodyPr/>
          <a:lstStyle/>
          <a:p>
            <a:pPr eaLnBrk="1" hangingPunct="1">
              <a:buFont typeface="Wingdings" pitchFamily="2" charset="2"/>
              <a:buChar char="§"/>
            </a:pPr>
            <a:r>
              <a:rPr lang="en-US" sz="2400" smtClean="0">
                <a:solidFill>
                  <a:srgbClr val="800000"/>
                </a:solidFill>
                <a:latin typeface="Arial" charset="0"/>
                <a:cs typeface="Arial" charset="0"/>
              </a:rPr>
              <a:t>Authentic reading and writing</a:t>
            </a:r>
          </a:p>
          <a:p>
            <a:pPr eaLnBrk="1" hangingPunct="1">
              <a:buFont typeface="Arial" charset="0"/>
              <a:buNone/>
            </a:pPr>
            <a:endParaRPr lang="en-US" sz="2400" smtClean="0">
              <a:solidFill>
                <a:srgbClr val="800000"/>
              </a:solidFill>
              <a:latin typeface="Arial" charset="0"/>
              <a:cs typeface="Arial" charset="0"/>
            </a:endParaRPr>
          </a:p>
          <a:p>
            <a:pPr eaLnBrk="1" hangingPunct="1">
              <a:buFont typeface="Wingdings" pitchFamily="2" charset="2"/>
              <a:buChar char="§"/>
            </a:pPr>
            <a:r>
              <a:rPr lang="en-US" sz="2400" smtClean="0">
                <a:solidFill>
                  <a:srgbClr val="800000"/>
                </a:solidFill>
                <a:latin typeface="Arial" charset="0"/>
                <a:cs typeface="Arial" charset="0"/>
              </a:rPr>
              <a:t>Opportunity to read complete texts</a:t>
            </a:r>
          </a:p>
          <a:p>
            <a:pPr eaLnBrk="1" hangingPunct="1">
              <a:buFont typeface="Wingdings" pitchFamily="2" charset="2"/>
              <a:buChar char="§"/>
            </a:pPr>
            <a:endParaRPr lang="en-US" sz="2400" smtClean="0">
              <a:solidFill>
                <a:srgbClr val="800000"/>
              </a:solidFill>
              <a:latin typeface="Arial" charset="0"/>
              <a:cs typeface="Arial" charset="0"/>
            </a:endParaRPr>
          </a:p>
          <a:p>
            <a:pPr eaLnBrk="1" hangingPunct="1">
              <a:buFont typeface="Wingdings" pitchFamily="2" charset="2"/>
              <a:buChar char="§"/>
            </a:pPr>
            <a:r>
              <a:rPr lang="en-US" sz="2400" smtClean="0">
                <a:solidFill>
                  <a:srgbClr val="800000"/>
                </a:solidFill>
                <a:latin typeface="Arial" charset="0"/>
                <a:cs typeface="Arial" charset="0"/>
              </a:rPr>
              <a:t>Ongoing processes</a:t>
            </a:r>
          </a:p>
          <a:p>
            <a:pPr eaLnBrk="1" hangingPunct="1">
              <a:buFontTx/>
              <a:buNone/>
            </a:pPr>
            <a:endParaRPr lang="en-US" sz="2400" smtClean="0">
              <a:solidFill>
                <a:srgbClr val="800000"/>
              </a:solidFill>
              <a:latin typeface="Arial" charset="0"/>
              <a:cs typeface="Arial" charset="0"/>
            </a:endParaRPr>
          </a:p>
          <a:p>
            <a:pPr eaLnBrk="1" hangingPunct="1">
              <a:buFont typeface="Wingdings" pitchFamily="2" charset="2"/>
              <a:buChar char="§"/>
            </a:pPr>
            <a:r>
              <a:rPr lang="en-US" sz="2400" smtClean="0">
                <a:solidFill>
                  <a:srgbClr val="800000"/>
                </a:solidFill>
                <a:latin typeface="Arial" charset="0"/>
                <a:cs typeface="Arial" charset="0"/>
              </a:rPr>
              <a:t>Responsive instruction</a:t>
            </a:r>
          </a:p>
          <a:p>
            <a:pPr eaLnBrk="1" hangingPunct="1">
              <a:buFont typeface="Wingdings" pitchFamily="2" charset="2"/>
              <a:buChar char="§"/>
            </a:pPr>
            <a:endParaRPr lang="en-US" sz="2400" smtClean="0">
              <a:solidFill>
                <a:srgbClr val="800000"/>
              </a:solidFill>
              <a:latin typeface="Arial" charset="0"/>
              <a:cs typeface="Arial" charset="0"/>
            </a:endParaRPr>
          </a:p>
          <a:p>
            <a:pPr eaLnBrk="1" hangingPunct="1">
              <a:buFont typeface="Wingdings" pitchFamily="2" charset="2"/>
              <a:buChar char="§"/>
            </a:pPr>
            <a:r>
              <a:rPr lang="en-US" sz="2400" smtClean="0">
                <a:solidFill>
                  <a:srgbClr val="800000"/>
                </a:solidFill>
                <a:latin typeface="Arial" charset="0"/>
                <a:cs typeface="Arial" charset="0"/>
              </a:rPr>
              <a:t>More writing</a:t>
            </a:r>
          </a:p>
        </p:txBody>
      </p:sp>
      <p:sp>
        <p:nvSpPr>
          <p:cNvPr id="8195" name="Rectangle 2"/>
          <p:cNvSpPr>
            <a:spLocks noGrp="1" noChangeArrowheads="1"/>
          </p:cNvSpPr>
          <p:nvPr>
            <p:ph type="title" idx="4294967295"/>
          </p:nvPr>
        </p:nvSpPr>
        <p:spPr>
          <a:xfrm>
            <a:off x="0" y="533400"/>
            <a:ext cx="9144000" cy="1143000"/>
          </a:xfrm>
        </p:spPr>
        <p:txBody>
          <a:bodyPr/>
          <a:lstStyle/>
          <a:p>
            <a:pPr eaLnBrk="1" hangingPunct="1"/>
            <a:r>
              <a:rPr lang="en-US" sz="3200" b="1" dirty="0" smtClean="0">
                <a:solidFill>
                  <a:srgbClr val="800000"/>
                </a:solidFill>
                <a:latin typeface="Arial" charset="0"/>
                <a:cs typeface="Arial" charset="0"/>
              </a:rPr>
              <a:t>All </a:t>
            </a:r>
            <a:r>
              <a:rPr lang="en-US" sz="3200" b="1" smtClean="0">
                <a:solidFill>
                  <a:srgbClr val="800000"/>
                </a:solidFill>
                <a:latin typeface="Arial" charset="0"/>
                <a:cs typeface="Arial" charset="0"/>
              </a:rPr>
              <a:t>your feedback </a:t>
            </a:r>
            <a:r>
              <a:rPr lang="en-US" sz="3200" b="1" dirty="0" smtClean="0">
                <a:solidFill>
                  <a:srgbClr val="800000"/>
                </a:solidFill>
                <a:latin typeface="Arial" charset="0"/>
                <a:cs typeface="Arial" charset="0"/>
              </a:rPr>
              <a:t>was received…and here is what happened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098">
                                            <p:txEl>
                                              <p:pRg st="0" end="0"/>
                                            </p:txEl>
                                          </p:spTgt>
                                        </p:tgtEl>
                                        <p:attrNameLst>
                                          <p:attrName>style.visibility</p:attrName>
                                        </p:attrNameLst>
                                      </p:cBhvr>
                                      <p:to>
                                        <p:strVal val="visible"/>
                                      </p:to>
                                    </p:set>
                                    <p:animEffect transition="in" filter="wipe(down)">
                                      <p:cBhvr>
                                        <p:cTn id="7" dur="500"/>
                                        <p:tgtEl>
                                          <p:spTgt spid="409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4098">
                                            <p:txEl>
                                              <p:pRg st="2" end="2"/>
                                            </p:txEl>
                                          </p:spTgt>
                                        </p:tgtEl>
                                        <p:attrNameLst>
                                          <p:attrName>style.visibility</p:attrName>
                                        </p:attrNameLst>
                                      </p:cBhvr>
                                      <p:to>
                                        <p:strVal val="visible"/>
                                      </p:to>
                                    </p:set>
                                    <p:animEffect transition="in" filter="wipe(down)">
                                      <p:cBhvr>
                                        <p:cTn id="12" dur="500"/>
                                        <p:tgtEl>
                                          <p:spTgt spid="4098">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4098">
                                            <p:txEl>
                                              <p:pRg st="4" end="4"/>
                                            </p:txEl>
                                          </p:spTgt>
                                        </p:tgtEl>
                                        <p:attrNameLst>
                                          <p:attrName>style.visibility</p:attrName>
                                        </p:attrNameLst>
                                      </p:cBhvr>
                                      <p:to>
                                        <p:strVal val="visible"/>
                                      </p:to>
                                    </p:set>
                                    <p:animEffect transition="in" filter="wipe(down)">
                                      <p:cBhvr>
                                        <p:cTn id="17" dur="500"/>
                                        <p:tgtEl>
                                          <p:spTgt spid="4098">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4098">
                                            <p:txEl>
                                              <p:pRg st="6" end="6"/>
                                            </p:txEl>
                                          </p:spTgt>
                                        </p:tgtEl>
                                        <p:attrNameLst>
                                          <p:attrName>style.visibility</p:attrName>
                                        </p:attrNameLst>
                                      </p:cBhvr>
                                      <p:to>
                                        <p:strVal val="visible"/>
                                      </p:to>
                                    </p:set>
                                    <p:animEffect transition="in" filter="wipe(down)">
                                      <p:cBhvr>
                                        <p:cTn id="22" dur="500"/>
                                        <p:tgtEl>
                                          <p:spTgt spid="4098">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4098">
                                            <p:txEl>
                                              <p:pRg st="8" end="8"/>
                                            </p:txEl>
                                          </p:spTgt>
                                        </p:tgtEl>
                                        <p:attrNameLst>
                                          <p:attrName>style.visibility</p:attrName>
                                        </p:attrNameLst>
                                      </p:cBhvr>
                                      <p:to>
                                        <p:strVal val="visible"/>
                                      </p:to>
                                    </p:set>
                                    <p:animEffect transition="in" filter="wipe(down)">
                                      <p:cBhvr>
                                        <p:cTn id="27" dur="500"/>
                                        <p:tgtEl>
                                          <p:spTgt spid="4098">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4"/>
          <p:cNvSpPr>
            <a:spLocks noGrp="1"/>
          </p:cNvSpPr>
          <p:nvPr>
            <p:ph type="title"/>
          </p:nvPr>
        </p:nvSpPr>
        <p:spPr/>
        <p:txBody>
          <a:bodyPr/>
          <a:lstStyle/>
          <a:p>
            <a:r>
              <a:rPr lang="en-US" sz="3200" b="1" smtClean="0">
                <a:solidFill>
                  <a:srgbClr val="920000"/>
                </a:solidFill>
                <a:latin typeface="Arial" charset="0"/>
                <a:cs typeface="Arial" charset="0"/>
              </a:rPr>
              <a:t>CSCOPE Language Arts</a:t>
            </a:r>
            <a:br>
              <a:rPr lang="en-US" sz="3200" b="1" smtClean="0">
                <a:solidFill>
                  <a:srgbClr val="920000"/>
                </a:solidFill>
                <a:latin typeface="Arial" charset="0"/>
                <a:cs typeface="Arial" charset="0"/>
              </a:rPr>
            </a:br>
            <a:r>
              <a:rPr lang="en-US" sz="3200" b="1" smtClean="0">
                <a:solidFill>
                  <a:srgbClr val="920000"/>
                </a:solidFill>
                <a:latin typeface="Arial" charset="0"/>
                <a:cs typeface="Arial" charset="0"/>
              </a:rPr>
              <a:t>Vision</a:t>
            </a:r>
          </a:p>
        </p:txBody>
      </p:sp>
      <p:sp>
        <p:nvSpPr>
          <p:cNvPr id="9219" name="Content Placeholder 1"/>
          <p:cNvSpPr>
            <a:spLocks noGrp="1"/>
          </p:cNvSpPr>
          <p:nvPr>
            <p:ph idx="1"/>
          </p:nvPr>
        </p:nvSpPr>
        <p:spPr/>
        <p:txBody>
          <a:bodyPr/>
          <a:lstStyle/>
          <a:p>
            <a:pPr eaLnBrk="1" hangingPunct="1">
              <a:buFontTx/>
              <a:buNone/>
            </a:pPr>
            <a:r>
              <a:rPr lang="en-US" sz="2400" smtClean="0"/>
              <a:t>    </a:t>
            </a:r>
          </a:p>
        </p:txBody>
      </p:sp>
      <p:sp>
        <p:nvSpPr>
          <p:cNvPr id="9220" name="TextBox 3"/>
          <p:cNvSpPr txBox="1">
            <a:spLocks noChangeArrowheads="1"/>
          </p:cNvSpPr>
          <p:nvPr/>
        </p:nvSpPr>
        <p:spPr bwMode="auto">
          <a:xfrm>
            <a:off x="990600" y="1524000"/>
            <a:ext cx="7239000" cy="4062413"/>
          </a:xfrm>
          <a:prstGeom prst="rect">
            <a:avLst/>
          </a:prstGeom>
          <a:noFill/>
          <a:ln w="9525">
            <a:noFill/>
            <a:miter lim="800000"/>
            <a:headEnd/>
            <a:tailEnd/>
          </a:ln>
        </p:spPr>
        <p:txBody>
          <a:bodyPr>
            <a:spAutoFit/>
          </a:bodyPr>
          <a:lstStyle/>
          <a:p>
            <a:endParaRPr lang="en-US">
              <a:solidFill>
                <a:srgbClr val="800000"/>
              </a:solidFill>
            </a:endParaRPr>
          </a:p>
          <a:p>
            <a:r>
              <a:rPr lang="en-US" sz="2400">
                <a:solidFill>
                  <a:srgbClr val="800000"/>
                </a:solidFill>
              </a:rPr>
              <a:t>Reading, writing, speaking, and listening are processes that students use in the academia and in their personal world, while shaping their views of self, relationships, and the world around them.</a:t>
            </a:r>
          </a:p>
          <a:p>
            <a:endParaRPr lang="en-US" sz="2400">
              <a:solidFill>
                <a:srgbClr val="800000"/>
              </a:solidFill>
            </a:endParaRPr>
          </a:p>
          <a:p>
            <a:r>
              <a:rPr lang="en-US" sz="2400">
                <a:solidFill>
                  <a:srgbClr val="800000"/>
                </a:solidFill>
              </a:rPr>
              <a:t>Our role as teachers is that of facilitators to create environments of challenge and laughter while immersing students in the celebration of literature and learning by responding and guiding students as necessary.</a:t>
            </a:r>
            <a:endParaRPr lang="en-US" sz="240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sz="3200" b="1" smtClean="0">
                <a:solidFill>
                  <a:srgbClr val="920000"/>
                </a:solidFill>
                <a:latin typeface="Arial" charset="0"/>
                <a:cs typeface="Arial" charset="0"/>
              </a:rPr>
              <a:t>Spanish Language Arts</a:t>
            </a:r>
            <a:br>
              <a:rPr lang="en-US" sz="3200" b="1" smtClean="0">
                <a:solidFill>
                  <a:srgbClr val="920000"/>
                </a:solidFill>
                <a:latin typeface="Arial" charset="0"/>
                <a:cs typeface="Arial" charset="0"/>
              </a:rPr>
            </a:br>
            <a:r>
              <a:rPr lang="en-US" sz="3200" b="1" smtClean="0">
                <a:solidFill>
                  <a:srgbClr val="920000"/>
                </a:solidFill>
                <a:latin typeface="Arial" charset="0"/>
                <a:cs typeface="Arial" charset="0"/>
              </a:rPr>
              <a:t>Vision</a:t>
            </a:r>
          </a:p>
        </p:txBody>
      </p:sp>
      <p:sp>
        <p:nvSpPr>
          <p:cNvPr id="10243" name="Content Placeholder 2"/>
          <p:cNvSpPr>
            <a:spLocks noGrp="1"/>
          </p:cNvSpPr>
          <p:nvPr>
            <p:ph idx="1"/>
          </p:nvPr>
        </p:nvSpPr>
        <p:spPr/>
        <p:txBody>
          <a:bodyPr/>
          <a:lstStyle/>
          <a:p>
            <a:pPr>
              <a:buFont typeface="Arial" charset="0"/>
              <a:buNone/>
            </a:pPr>
            <a:r>
              <a:rPr lang="en-US" sz="2400" smtClean="0">
                <a:solidFill>
                  <a:srgbClr val="920000"/>
                </a:solidFill>
                <a:latin typeface="Arial" charset="0"/>
                <a:cs typeface="Arial" charset="0"/>
              </a:rPr>
              <a:t>    The vision of CSCOPE Spanish Language Arts is to develop an aligned curriculum that coexists with English Language Arts and provides flexibility for the uniqueness of the Spanish language. Biliteracy will be developed by teaching reading, writing, listening, and speaking through both languages with attention to the similarities and differences in English and Spanish.  Lessons will mirror each other with differences where appropriate (e.g., different TEKS, vocabulary, explanations, experiences, culture). It is the intent of CSCOPE to provide all students the same rigor, relevance, and opportunities for success.  </a:t>
            </a:r>
          </a:p>
          <a:p>
            <a:endParaRPr lang="en-US"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cstate="print"/>
          <a:srcRect l="2500" t="26562" r="73750" b="7031"/>
          <a:stretch>
            <a:fillRect/>
          </a:stretch>
        </p:blipFill>
        <p:spPr bwMode="auto">
          <a:xfrm>
            <a:off x="609600" y="609600"/>
            <a:ext cx="2759336" cy="6172200"/>
          </a:xfrm>
          <a:prstGeom prst="rect">
            <a:avLst/>
          </a:prstGeom>
          <a:noFill/>
          <a:ln w="9525">
            <a:noFill/>
            <a:miter lim="800000"/>
            <a:headEnd/>
            <a:tailEnd/>
          </a:ln>
        </p:spPr>
      </p:pic>
      <p:sp>
        <p:nvSpPr>
          <p:cNvPr id="9218" name="Title 2"/>
          <p:cNvSpPr>
            <a:spLocks noGrp="1"/>
          </p:cNvSpPr>
          <p:nvPr>
            <p:ph type="title"/>
          </p:nvPr>
        </p:nvSpPr>
        <p:spPr/>
        <p:txBody>
          <a:bodyPr rtlCol="0" anchor="t">
            <a:normAutofit fontScale="90000"/>
          </a:bodyPr>
          <a:lstStyle/>
          <a:p>
            <a:pPr eaLnBrk="1" fontAlgn="auto" hangingPunct="1">
              <a:spcAft>
                <a:spcPts val="0"/>
              </a:spcAft>
              <a:defRPr/>
            </a:pPr>
            <a:r>
              <a:rPr lang="en-US" sz="3600" b="1" dirty="0" smtClean="0">
                <a:solidFill>
                  <a:srgbClr val="920000"/>
                </a:solidFill>
                <a:latin typeface="Arial" pitchFamily="34" charset="0"/>
                <a:cs typeface="Arial" pitchFamily="34" charset="0"/>
              </a:rPr>
              <a:t>Vertical Alignment Document </a:t>
            </a:r>
            <a:br>
              <a:rPr lang="en-US" sz="3600" b="1" dirty="0" smtClean="0">
                <a:solidFill>
                  <a:srgbClr val="920000"/>
                </a:solidFill>
                <a:latin typeface="Arial" pitchFamily="34" charset="0"/>
                <a:cs typeface="Arial" pitchFamily="34" charset="0"/>
              </a:rPr>
            </a:br>
            <a:r>
              <a:rPr lang="en-US" sz="3600" b="1" dirty="0" smtClean="0">
                <a:solidFill>
                  <a:srgbClr val="920000"/>
                </a:solidFill>
                <a:latin typeface="Arial" pitchFamily="34" charset="0"/>
                <a:cs typeface="Arial" pitchFamily="34" charset="0"/>
              </a:rPr>
              <a:t>(VAD)</a:t>
            </a:r>
            <a:r>
              <a:rPr lang="en-US" sz="2800" b="1" dirty="0" smtClean="0">
                <a:solidFill>
                  <a:srgbClr val="920000"/>
                </a:solidFill>
              </a:rPr>
              <a:t/>
            </a:r>
            <a:br>
              <a:rPr lang="en-US" sz="2800" b="1" dirty="0" smtClean="0">
                <a:solidFill>
                  <a:srgbClr val="920000"/>
                </a:solidFill>
              </a:rPr>
            </a:br>
            <a:r>
              <a:rPr lang="en-US" sz="2800" b="1" dirty="0" smtClean="0"/>
              <a:t/>
            </a:r>
            <a:br>
              <a:rPr lang="en-US" sz="2800" b="1" dirty="0" smtClean="0"/>
            </a:br>
            <a:r>
              <a:rPr lang="en-US" sz="2800" b="1" dirty="0" smtClean="0"/>
              <a:t/>
            </a:r>
            <a:br>
              <a:rPr lang="en-US" sz="2800" b="1" dirty="0" smtClean="0"/>
            </a:br>
            <a:r>
              <a:rPr lang="en-US" sz="2800" b="1" dirty="0" smtClean="0"/>
              <a:t/>
            </a:r>
            <a:br>
              <a:rPr lang="en-US" sz="2800" b="1" dirty="0" smtClean="0"/>
            </a:br>
            <a:r>
              <a:rPr lang="en-US" sz="2800" b="1" dirty="0" smtClean="0"/>
              <a:t/>
            </a:r>
            <a:br>
              <a:rPr lang="en-US" sz="2800" b="1" dirty="0" smtClean="0"/>
            </a:br>
            <a:endParaRPr lang="en-US" sz="2800" b="1" dirty="0" smtClean="0"/>
          </a:p>
        </p:txBody>
      </p:sp>
      <p:sp>
        <p:nvSpPr>
          <p:cNvPr id="6" name="Left Arrow Callout 5"/>
          <p:cNvSpPr/>
          <p:nvPr/>
        </p:nvSpPr>
        <p:spPr>
          <a:xfrm>
            <a:off x="4038600" y="1524000"/>
            <a:ext cx="3733800" cy="2971800"/>
          </a:xfrm>
          <a:prstGeom prst="leftArrowCallout">
            <a:avLst>
              <a:gd name="adj1" fmla="val 25000"/>
              <a:gd name="adj2" fmla="val 25000"/>
              <a:gd name="adj3" fmla="val 23718"/>
              <a:gd name="adj4" fmla="val 64977"/>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New look! There are 5 VADs per grade group.</a:t>
            </a:r>
            <a:endParaRPr lang="en-US"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7" name="Picture 4"/>
          <p:cNvPicPr>
            <a:picLocks noGrp="1" noChangeAspect="1" noChangeArrowheads="1"/>
          </p:cNvPicPr>
          <p:nvPr>
            <p:ph idx="1"/>
          </p:nvPr>
        </p:nvPicPr>
        <p:blipFill>
          <a:blip r:embed="rId3" cstate="print"/>
          <a:srcRect l="10941" t="18520" r="8246" b="4034"/>
          <a:stretch>
            <a:fillRect/>
          </a:stretch>
        </p:blipFill>
        <p:spPr>
          <a:xfrm>
            <a:off x="152400" y="1371601"/>
            <a:ext cx="7848600" cy="5105399"/>
          </a:xfrm>
          <a:noFill/>
        </p:spPr>
      </p:pic>
      <p:sp>
        <p:nvSpPr>
          <p:cNvPr id="6146" name="Title 1"/>
          <p:cNvSpPr>
            <a:spLocks noGrp="1"/>
          </p:cNvSpPr>
          <p:nvPr>
            <p:ph type="title" idx="4294967295"/>
          </p:nvPr>
        </p:nvSpPr>
        <p:spPr>
          <a:xfrm>
            <a:off x="0" y="228600"/>
            <a:ext cx="9144000" cy="1143000"/>
          </a:xfrm>
        </p:spPr>
        <p:txBody>
          <a:bodyPr anchor="t"/>
          <a:lstStyle/>
          <a:p>
            <a:pPr eaLnBrk="1" hangingPunct="1"/>
            <a:r>
              <a:rPr lang="en-US" sz="3200" b="1" dirty="0" smtClean="0">
                <a:solidFill>
                  <a:srgbClr val="800000"/>
                </a:solidFill>
                <a:latin typeface="Arial" charset="0"/>
                <a:cs typeface="Arial" charset="0"/>
              </a:rPr>
              <a:t>Instructional Focus Document</a:t>
            </a:r>
            <a:br>
              <a:rPr lang="en-US" sz="3200" b="1" dirty="0" smtClean="0">
                <a:solidFill>
                  <a:srgbClr val="800000"/>
                </a:solidFill>
                <a:latin typeface="Arial" charset="0"/>
                <a:cs typeface="Arial" charset="0"/>
              </a:rPr>
            </a:br>
            <a:r>
              <a:rPr lang="en-US" sz="3200" b="1" dirty="0" smtClean="0">
                <a:solidFill>
                  <a:srgbClr val="800000"/>
                </a:solidFill>
                <a:latin typeface="Arial" charset="0"/>
                <a:cs typeface="Arial" charset="0"/>
              </a:rPr>
              <a:t>(IFD)</a:t>
            </a:r>
          </a:p>
        </p:txBody>
      </p:sp>
      <p:sp>
        <p:nvSpPr>
          <p:cNvPr id="8" name="Rectangle 7"/>
          <p:cNvSpPr/>
          <p:nvPr/>
        </p:nvSpPr>
        <p:spPr>
          <a:xfrm>
            <a:off x="457200" y="2743200"/>
            <a:ext cx="7162800" cy="1600200"/>
          </a:xfrm>
          <a:prstGeom prst="rect">
            <a:avLst/>
          </a:prstGeom>
          <a:solidFill>
            <a:schemeClr val="accent1">
              <a:alpha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457200" y="4419600"/>
            <a:ext cx="7162800" cy="990600"/>
          </a:xfrm>
          <a:prstGeom prst="rect">
            <a:avLst/>
          </a:prstGeom>
          <a:solidFill>
            <a:schemeClr val="accent1">
              <a:alpha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457200" y="5486400"/>
            <a:ext cx="7162800" cy="533400"/>
          </a:xfrm>
          <a:prstGeom prst="rect">
            <a:avLst/>
          </a:prstGeom>
          <a:solidFill>
            <a:schemeClr val="accent1">
              <a:alpha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148" name="Picture 5"/>
          <p:cNvPicPr>
            <a:picLocks noChangeAspect="1" noChangeArrowheads="1"/>
          </p:cNvPicPr>
          <p:nvPr/>
        </p:nvPicPr>
        <p:blipFill>
          <a:blip r:embed="rId4" cstate="print"/>
          <a:srcRect l="10625" t="18750" r="8749" b="4688"/>
          <a:stretch>
            <a:fillRect/>
          </a:stretch>
        </p:blipFill>
        <p:spPr bwMode="auto">
          <a:xfrm>
            <a:off x="0" y="1219200"/>
            <a:ext cx="8156812" cy="5257800"/>
          </a:xfrm>
          <a:prstGeom prst="rect">
            <a:avLst/>
          </a:prstGeom>
          <a:noFill/>
          <a:ln w="9525">
            <a:noFill/>
            <a:miter lim="800000"/>
            <a:headEnd/>
            <a:tailEnd/>
          </a:ln>
        </p:spPr>
      </p:pic>
      <p:sp>
        <p:nvSpPr>
          <p:cNvPr id="11" name="Rectangle 10"/>
          <p:cNvSpPr/>
          <p:nvPr/>
        </p:nvSpPr>
        <p:spPr>
          <a:xfrm>
            <a:off x="381000" y="2438400"/>
            <a:ext cx="2743200" cy="3429000"/>
          </a:xfrm>
          <a:prstGeom prst="rect">
            <a:avLst/>
          </a:prstGeom>
          <a:solidFill>
            <a:schemeClr val="accent1">
              <a:alpha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3124200" y="2438400"/>
            <a:ext cx="1905000" cy="3429000"/>
          </a:xfrm>
          <a:prstGeom prst="rect">
            <a:avLst/>
          </a:prstGeom>
          <a:solidFill>
            <a:schemeClr val="accent1">
              <a:alpha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5029200" y="2438400"/>
            <a:ext cx="2743200" cy="3429000"/>
          </a:xfrm>
          <a:prstGeom prst="rect">
            <a:avLst/>
          </a:prstGeom>
          <a:solidFill>
            <a:schemeClr val="accent1">
              <a:alpha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Down Arrow Callout 5"/>
          <p:cNvSpPr/>
          <p:nvPr/>
        </p:nvSpPr>
        <p:spPr>
          <a:xfrm>
            <a:off x="3429000" y="685800"/>
            <a:ext cx="1981200" cy="914400"/>
          </a:xfrm>
          <a:prstGeom prst="downArrowCallou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Grade and content</a:t>
            </a:r>
            <a:endParaRPr lang="en-US"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7" name="Down Arrow Callout 6"/>
          <p:cNvSpPr/>
          <p:nvPr/>
        </p:nvSpPr>
        <p:spPr>
          <a:xfrm>
            <a:off x="5486400" y="838200"/>
            <a:ext cx="1676400" cy="1143000"/>
          </a:xfrm>
          <a:prstGeom prst="downArrowCallou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b="1" dirty="0" smtClean="0">
                <a:ln w="10541" cmpd="sng">
                  <a:solidFill>
                    <a:schemeClr val="accent1">
                      <a:shade val="88000"/>
                      <a:satMod val="110000"/>
                    </a:schemeClr>
                  </a:solidFill>
                  <a:prstDash val="solid"/>
                </a:ln>
                <a:solidFill>
                  <a:schemeClr val="accent1">
                    <a:lumMod val="75000"/>
                  </a:schemeClr>
                </a:solidFill>
              </a:rPr>
              <a:t>Duration, State resources</a:t>
            </a:r>
            <a:endParaRPr lang="en-US" b="1" dirty="0">
              <a:ln w="10541" cmpd="sng">
                <a:solidFill>
                  <a:schemeClr val="accent1">
                    <a:shade val="88000"/>
                    <a:satMod val="110000"/>
                  </a:schemeClr>
                </a:solidFill>
                <a:prstDash val="solid"/>
              </a:ln>
              <a:solidFill>
                <a:schemeClr val="accent1">
                  <a:lumMod val="75000"/>
                </a:schemeClr>
              </a:solidFill>
            </a:endParaRPr>
          </a:p>
        </p:txBody>
      </p:sp>
      <p:sp>
        <p:nvSpPr>
          <p:cNvPr id="5" name="Down Arrow Callout 4"/>
          <p:cNvSpPr/>
          <p:nvPr/>
        </p:nvSpPr>
        <p:spPr>
          <a:xfrm>
            <a:off x="685800" y="990600"/>
            <a:ext cx="1905000" cy="914400"/>
          </a:xfrm>
          <a:prstGeom prst="downArrowCallou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200" b="1" dirty="0" smtClean="0">
                <a:ln w="12700">
                  <a:solidFill>
                    <a:schemeClr val="tx2">
                      <a:satMod val="155000"/>
                    </a:schemeClr>
                  </a:solidFill>
                  <a:prstDash val="solid"/>
                </a:ln>
                <a:solidFill>
                  <a:schemeClr val="tx2"/>
                </a:solidFill>
                <a:effectLst>
                  <a:outerShdw blurRad="41275" dist="20320" dir="1800000" algn="tl" rotWithShape="0">
                    <a:srgbClr val="000000">
                      <a:alpha val="40000"/>
                    </a:srgbClr>
                  </a:outerShdw>
                </a:effectLst>
              </a:rPr>
              <a:t>Unit ,</a:t>
            </a:r>
          </a:p>
          <a:p>
            <a:pPr algn="ctr"/>
            <a:r>
              <a:rPr lang="en-US" sz="1200" b="1" dirty="0" smtClean="0">
                <a:ln w="12700">
                  <a:solidFill>
                    <a:schemeClr val="tx2">
                      <a:satMod val="155000"/>
                    </a:schemeClr>
                  </a:solidFill>
                  <a:prstDash val="solid"/>
                </a:ln>
                <a:solidFill>
                  <a:schemeClr val="tx2"/>
                </a:solidFill>
                <a:effectLst>
                  <a:outerShdw blurRad="41275" dist="20320" dir="1800000" algn="tl" rotWithShape="0">
                    <a:srgbClr val="000000">
                      <a:alpha val="40000"/>
                    </a:srgbClr>
                  </a:outerShdw>
                </a:effectLst>
              </a:rPr>
              <a:t>title, and number of lessons.</a:t>
            </a:r>
            <a:endParaRPr lang="en-US" sz="1200" b="1" dirty="0">
              <a:ln w="12700">
                <a:solidFill>
                  <a:schemeClr val="tx2">
                    <a:satMod val="155000"/>
                  </a:schemeClr>
                </a:solidFill>
                <a:prstDash val="solid"/>
              </a:ln>
              <a:solidFill>
                <a:schemeClr val="tx2"/>
              </a:solidFill>
              <a:effectLst>
                <a:outerShdw blurRad="41275" dist="20320" dir="1800000" algn="tl" rotWithShape="0">
                  <a:srgbClr val="000000">
                    <a:alpha val="40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subTnLst>
                                    <p:set>
                                      <p:cBhvr override="childStyle">
                                        <p:cTn dur="1" fill="hold" display="0" masterRel="nextClick" afterEffect="1"/>
                                        <p:tgtEl>
                                          <p:spTgt spid="6"/>
                                        </p:tgtEl>
                                        <p:attrNameLst>
                                          <p:attrName>style.visibility</p:attrName>
                                        </p:attrNameLst>
                                      </p:cBhvr>
                                      <p:to>
                                        <p:strVal val="hidden"/>
                                      </p:to>
                                    </p:set>
                                  </p:sub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horizontal)">
                                      <p:cBhvr>
                                        <p:cTn id="12" dur="500"/>
                                        <p:tgtEl>
                                          <p:spTgt spid="5"/>
                                        </p:tgtEl>
                                      </p:cBhvr>
                                    </p:animEffect>
                                  </p:childTnLst>
                                  <p:subTnLst>
                                    <p:set>
                                      <p:cBhvr override="childStyle">
                                        <p:cTn dur="1" fill="hold" display="0" masterRel="nextClick" afterEffect="1"/>
                                        <p:tgtEl>
                                          <p:spTgt spid="5"/>
                                        </p:tgtEl>
                                        <p:attrNameLst>
                                          <p:attrName>style.visibility</p:attrName>
                                        </p:attrNameLst>
                                      </p:cBhvr>
                                      <p:to>
                                        <p:strVal val="hidden"/>
                                      </p:to>
                                    </p:set>
                                  </p:sub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randombar(horizontal)">
                                      <p:cBhvr>
                                        <p:cTn id="17" dur="500"/>
                                        <p:tgtEl>
                                          <p:spTgt spid="7"/>
                                        </p:tgtEl>
                                      </p:cBhvr>
                                    </p:animEffect>
                                  </p:childTnLst>
                                  <p:subTnLst>
                                    <p:set>
                                      <p:cBhvr override="childStyle">
                                        <p:cTn dur="1" fill="hold" display="0" masterRel="nextClick" afterEffect="1"/>
                                        <p:tgtEl>
                                          <p:spTgt spid="7"/>
                                        </p:tgtEl>
                                        <p:attrNameLst>
                                          <p:attrName>style.visibility</p:attrName>
                                        </p:attrNameLst>
                                      </p:cBhvr>
                                      <p:to>
                                        <p:strVal val="hidden"/>
                                      </p:to>
                                    </p:set>
                                  </p:sub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randombar(horizontal)">
                                      <p:cBhvr>
                                        <p:cTn id="22" dur="500"/>
                                        <p:tgtEl>
                                          <p:spTgt spid="8"/>
                                        </p:tgtEl>
                                      </p:cBhvr>
                                    </p:animEffect>
                                  </p:childTnLst>
                                  <p:subTnLst>
                                    <p:set>
                                      <p:cBhvr override="childStyle">
                                        <p:cTn dur="1" fill="hold" display="0" masterRel="nextClick" afterEffect="1"/>
                                        <p:tgtEl>
                                          <p:spTgt spid="8"/>
                                        </p:tgtEl>
                                        <p:attrNameLst>
                                          <p:attrName>style.visibility</p:attrName>
                                        </p:attrNameLst>
                                      </p:cBhvr>
                                      <p:to>
                                        <p:strVal val="hidden"/>
                                      </p:to>
                                    </p:set>
                                  </p:sub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randombar(horizontal)">
                                      <p:cBhvr>
                                        <p:cTn id="27" dur="500"/>
                                        <p:tgtEl>
                                          <p:spTgt spid="9"/>
                                        </p:tgtEl>
                                      </p:cBhvr>
                                    </p:animEffect>
                                  </p:childTnLst>
                                  <p:subTnLst>
                                    <p:set>
                                      <p:cBhvr override="childStyle">
                                        <p:cTn dur="1" fill="hold" display="0" masterRel="nextClick" afterEffect="1"/>
                                        <p:tgtEl>
                                          <p:spTgt spid="9"/>
                                        </p:tgtEl>
                                        <p:attrNameLst>
                                          <p:attrName>style.visibility</p:attrName>
                                        </p:attrNameLst>
                                      </p:cBhvr>
                                      <p:to>
                                        <p:strVal val="hidden"/>
                                      </p:to>
                                    </p:set>
                                  </p:sub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randombar(horizontal)">
                                      <p:cBhvr>
                                        <p:cTn id="32" dur="500"/>
                                        <p:tgtEl>
                                          <p:spTgt spid="10"/>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nodeType="clickEffect">
                                  <p:stCondLst>
                                    <p:cond delay="0"/>
                                  </p:stCondLst>
                                  <p:childTnLst>
                                    <p:set>
                                      <p:cBhvr>
                                        <p:cTn id="36" dur="1" fill="hold">
                                          <p:stCondLst>
                                            <p:cond delay="0"/>
                                          </p:stCondLst>
                                        </p:cTn>
                                        <p:tgtEl>
                                          <p:spTgt spid="6148"/>
                                        </p:tgtEl>
                                        <p:attrNameLst>
                                          <p:attrName>style.visibility</p:attrName>
                                        </p:attrNameLst>
                                      </p:cBhvr>
                                      <p:to>
                                        <p:strVal val="visible"/>
                                      </p:to>
                                    </p:set>
                                    <p:animEffect transition="in" filter="randombar(horizontal)">
                                      <p:cBhvr>
                                        <p:cTn id="37" dur="500"/>
                                        <p:tgtEl>
                                          <p:spTgt spid="6148"/>
                                        </p:tgtEl>
                                      </p:cBhvr>
                                    </p:animEffect>
                                  </p:childTnLst>
                                </p:cTn>
                              </p:par>
                            </p:childTnLst>
                          </p:cTn>
                        </p:par>
                      </p:childTnLst>
                    </p:cTn>
                  </p:par>
                  <p:par>
                    <p:cTn id="38" fill="hold">
                      <p:stCondLst>
                        <p:cond delay="indefinite"/>
                      </p:stCondLst>
                      <p:childTnLst>
                        <p:par>
                          <p:cTn id="39" fill="hold">
                            <p:stCondLst>
                              <p:cond delay="0"/>
                            </p:stCondLst>
                            <p:childTnLst>
                              <p:par>
                                <p:cTn id="40" presetID="14" presetClass="entr" presetSubtype="10" fill="hold" grpId="0" nodeType="click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randombar(horizontal)">
                                      <p:cBhvr>
                                        <p:cTn id="42" dur="500"/>
                                        <p:tgtEl>
                                          <p:spTgt spid="11"/>
                                        </p:tgtEl>
                                      </p:cBhvr>
                                    </p:animEffect>
                                  </p:childTnLst>
                                  <p:subTnLst>
                                    <p:set>
                                      <p:cBhvr override="childStyle">
                                        <p:cTn dur="1" fill="hold" display="0" masterRel="nextClick" afterEffect="1"/>
                                        <p:tgtEl>
                                          <p:spTgt spid="11"/>
                                        </p:tgtEl>
                                        <p:attrNameLst>
                                          <p:attrName>style.visibility</p:attrName>
                                        </p:attrNameLst>
                                      </p:cBhvr>
                                      <p:to>
                                        <p:strVal val="hidden"/>
                                      </p:to>
                                    </p:set>
                                  </p:subTnLst>
                                </p:cTn>
                              </p:par>
                            </p:childTnLst>
                          </p:cTn>
                        </p:par>
                      </p:childTnLst>
                    </p:cTn>
                  </p:par>
                  <p:par>
                    <p:cTn id="43" fill="hold">
                      <p:stCondLst>
                        <p:cond delay="indefinite"/>
                      </p:stCondLst>
                      <p:childTnLst>
                        <p:par>
                          <p:cTn id="44" fill="hold">
                            <p:stCondLst>
                              <p:cond delay="0"/>
                            </p:stCondLst>
                            <p:childTnLst>
                              <p:par>
                                <p:cTn id="45" presetID="14" presetClass="entr" presetSubtype="10" fill="hold" grpId="0" nodeType="click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randombar(horizontal)">
                                      <p:cBhvr>
                                        <p:cTn id="47" dur="500"/>
                                        <p:tgtEl>
                                          <p:spTgt spid="12"/>
                                        </p:tgtEl>
                                      </p:cBhvr>
                                    </p:animEffect>
                                  </p:childTnLst>
                                  <p:subTnLst>
                                    <p:set>
                                      <p:cBhvr override="childStyle">
                                        <p:cTn dur="1" fill="hold" display="0" masterRel="nextClick" afterEffect="1"/>
                                        <p:tgtEl>
                                          <p:spTgt spid="12"/>
                                        </p:tgtEl>
                                        <p:attrNameLst>
                                          <p:attrName>style.visibility</p:attrName>
                                        </p:attrNameLst>
                                      </p:cBhvr>
                                      <p:to>
                                        <p:strVal val="hidden"/>
                                      </p:to>
                                    </p:set>
                                  </p:subTnLst>
                                </p:cTn>
                              </p:par>
                            </p:childTnLst>
                          </p:cTn>
                        </p:par>
                      </p:childTnLst>
                    </p:cTn>
                  </p:par>
                  <p:par>
                    <p:cTn id="48" fill="hold">
                      <p:stCondLst>
                        <p:cond delay="indefinite"/>
                      </p:stCondLst>
                      <p:childTnLst>
                        <p:par>
                          <p:cTn id="49" fill="hold">
                            <p:stCondLst>
                              <p:cond delay="0"/>
                            </p:stCondLst>
                            <p:childTnLst>
                              <p:par>
                                <p:cTn id="50" presetID="14" presetClass="entr" presetSubtype="10" fill="hold" grpId="0" nodeType="click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randombar(horizontal)">
                                      <p:cBhvr>
                                        <p:cTn id="52" dur="500"/>
                                        <p:tgtEl>
                                          <p:spTgt spid="13"/>
                                        </p:tgtEl>
                                      </p:cBhvr>
                                    </p:animEffect>
                                  </p:childTnLst>
                                  <p:subTnLst>
                                    <p:set>
                                      <p:cBhvr override="childStyle">
                                        <p:cTn dur="1" fill="hold" display="0" masterRel="nextClick" afterEffect="1"/>
                                        <p:tgtEl>
                                          <p:spTgt spid="13"/>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6" grpId="0" animBg="1"/>
      <p:bldP spid="7" grpId="0" animBg="1"/>
      <p:bldP spid="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idx="4294967295"/>
          </p:nvPr>
        </p:nvSpPr>
        <p:spPr>
          <a:xfrm>
            <a:off x="0" y="274638"/>
            <a:ext cx="9144000" cy="1143000"/>
          </a:xfrm>
        </p:spPr>
        <p:txBody>
          <a:bodyPr anchor="t"/>
          <a:lstStyle/>
          <a:p>
            <a:pPr eaLnBrk="1" hangingPunct="1"/>
            <a:r>
              <a:rPr lang="en-US" sz="3200" b="1" smtClean="0">
                <a:solidFill>
                  <a:srgbClr val="800000"/>
                </a:solidFill>
                <a:latin typeface="Arial" charset="0"/>
                <a:cs typeface="Arial" charset="0"/>
              </a:rPr>
              <a:t>Assessment</a:t>
            </a:r>
          </a:p>
        </p:txBody>
      </p:sp>
      <p:pic>
        <p:nvPicPr>
          <p:cNvPr id="14339" name="Content Placeholder 6"/>
          <p:cNvPicPr>
            <a:picLocks noGrp="1"/>
          </p:cNvPicPr>
          <p:nvPr>
            <p:ph idx="1"/>
          </p:nvPr>
        </p:nvPicPr>
        <p:blipFill>
          <a:blip r:embed="rId3" cstate="print"/>
          <a:srcRect/>
          <a:stretch>
            <a:fillRect/>
          </a:stretch>
        </p:blipFill>
        <p:spPr>
          <a:xfrm rot="16200000">
            <a:off x="2571750" y="-438150"/>
            <a:ext cx="4076700" cy="7848600"/>
          </a:xfr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Air</Template>
  <TotalTime>2070</TotalTime>
  <Words>1662</Words>
  <Application>Microsoft Office PowerPoint</Application>
  <PresentationFormat>On-screen Show (4:3)</PresentationFormat>
  <Paragraphs>230</Paragraphs>
  <Slides>25</Slides>
  <Notes>20</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Office Theme</vt:lpstr>
      <vt:lpstr> </vt:lpstr>
      <vt:lpstr>What were your needs and/or concerns with the Language Arts and Reading documents and Exemplar lessons?</vt:lpstr>
      <vt:lpstr>Background Information</vt:lpstr>
      <vt:lpstr>All your feedback was received…and here is what happened</vt:lpstr>
      <vt:lpstr>CSCOPE Language Arts Vision</vt:lpstr>
      <vt:lpstr>Spanish Language Arts Vision</vt:lpstr>
      <vt:lpstr>Vertical Alignment Document  (VAD)     </vt:lpstr>
      <vt:lpstr>Instructional Focus Document (IFD)</vt:lpstr>
      <vt:lpstr>Assessment</vt:lpstr>
      <vt:lpstr>Types of Assessment</vt:lpstr>
      <vt:lpstr>Types of Assessment</vt:lpstr>
      <vt:lpstr>Types of Assessment</vt:lpstr>
      <vt:lpstr>Exemplar Lesson</vt:lpstr>
      <vt:lpstr>Misconceptions   </vt:lpstr>
      <vt:lpstr>Question and Answer</vt:lpstr>
      <vt:lpstr>Slide 16</vt:lpstr>
      <vt:lpstr>Lesson Layout</vt:lpstr>
      <vt:lpstr>Lesson Organizer    </vt:lpstr>
      <vt:lpstr>Slide 19</vt:lpstr>
      <vt:lpstr>Daily Lesson    </vt:lpstr>
      <vt:lpstr>Slide 21</vt:lpstr>
      <vt:lpstr>Video    </vt:lpstr>
      <vt:lpstr>Question and Answer</vt:lpstr>
      <vt:lpstr>Key Points</vt:lpstr>
      <vt:lpstr>Slide 25</vt:lpstr>
    </vt:vector>
  </TitlesOfParts>
  <Company>Education Service Center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  Ervin Knezek</dc:creator>
  <cp:lastModifiedBy>ameza</cp:lastModifiedBy>
  <cp:revision>274</cp:revision>
  <dcterms:created xsi:type="dcterms:W3CDTF">2007-03-29T00:30:31Z</dcterms:created>
  <dcterms:modified xsi:type="dcterms:W3CDTF">2010-08-10T21:18:51Z</dcterms:modified>
</cp:coreProperties>
</file>