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56" r:id="rId2"/>
    <p:sldId id="387" r:id="rId3"/>
    <p:sldId id="419" r:id="rId4"/>
    <p:sldId id="444" r:id="rId5"/>
    <p:sldId id="423" r:id="rId6"/>
    <p:sldId id="445" r:id="rId7"/>
    <p:sldId id="286" r:id="rId8"/>
    <p:sldId id="441" r:id="rId9"/>
    <p:sldId id="290" r:id="rId10"/>
    <p:sldId id="388" r:id="rId11"/>
    <p:sldId id="447" r:id="rId12"/>
    <p:sldId id="448" r:id="rId13"/>
    <p:sldId id="449" r:id="rId14"/>
    <p:sldId id="446" r:id="rId15"/>
    <p:sldId id="338" r:id="rId16"/>
    <p:sldId id="420" r:id="rId17"/>
    <p:sldId id="418" r:id="rId18"/>
    <p:sldId id="424" r:id="rId19"/>
    <p:sldId id="458" r:id="rId20"/>
    <p:sldId id="440" r:id="rId21"/>
    <p:sldId id="428" r:id="rId22"/>
    <p:sldId id="282" r:id="rId23"/>
    <p:sldId id="340" r:id="rId24"/>
    <p:sldId id="371" r:id="rId25"/>
    <p:sldId id="429" r:id="rId26"/>
    <p:sldId id="459" r:id="rId27"/>
    <p:sldId id="453" r:id="rId28"/>
    <p:sldId id="430" r:id="rId29"/>
    <p:sldId id="460" r:id="rId30"/>
    <p:sldId id="425" r:id="rId31"/>
    <p:sldId id="462" r:id="rId32"/>
    <p:sldId id="372" r:id="rId33"/>
    <p:sldId id="457" r:id="rId34"/>
    <p:sldId id="431" r:id="rId35"/>
    <p:sldId id="463" r:id="rId36"/>
    <p:sldId id="398" r:id="rId37"/>
    <p:sldId id="399" r:id="rId38"/>
    <p:sldId id="400" r:id="rId39"/>
    <p:sldId id="464" r:id="rId40"/>
    <p:sldId id="465" r:id="rId41"/>
    <p:sldId id="455" r:id="rId42"/>
    <p:sldId id="456" r:id="rId43"/>
    <p:sldId id="432" r:id="rId44"/>
    <p:sldId id="450" r:id="rId45"/>
    <p:sldId id="452" r:id="rId46"/>
    <p:sldId id="433" r:id="rId47"/>
    <p:sldId id="401" r:id="rId48"/>
    <p:sldId id="402" r:id="rId49"/>
    <p:sldId id="411" r:id="rId50"/>
    <p:sldId id="467" r:id="rId51"/>
    <p:sldId id="468" r:id="rId52"/>
    <p:sldId id="466" r:id="rId53"/>
    <p:sldId id="330" r:id="rId54"/>
    <p:sldId id="469" r:id="rId55"/>
  </p:sldIdLst>
  <p:sldSz cx="9144000" cy="6858000" type="screen4x3"/>
  <p:notesSz cx="7045325" cy="93456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9900"/>
    <a:srgbClr val="FFC000"/>
    <a:srgbClr val="EC9514"/>
    <a:srgbClr val="00FF00"/>
    <a:srgbClr val="66FF66"/>
    <a:srgbClr val="FFFF00"/>
    <a:srgbClr val="CC0000"/>
    <a:srgbClr val="9933FF"/>
    <a:srgbClr val="008000"/>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7" autoAdjust="0"/>
    <p:restoredTop sz="76185" autoAdjust="0"/>
  </p:normalViewPr>
  <p:slideViewPr>
    <p:cSldViewPr>
      <p:cViewPr>
        <p:scale>
          <a:sx n="87" d="100"/>
          <a:sy n="87" d="100"/>
        </p:scale>
        <p:origin x="-66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62" name="Rectangle 2"/>
          <p:cNvSpPr>
            <a:spLocks noGrp="1" noChangeArrowheads="1"/>
          </p:cNvSpPr>
          <p:nvPr>
            <p:ph type="hdr" sz="quarter"/>
          </p:nvPr>
        </p:nvSpPr>
        <p:spPr bwMode="auto">
          <a:xfrm>
            <a:off x="0" y="1"/>
            <a:ext cx="3052974" cy="467600"/>
          </a:xfrm>
          <a:prstGeom prst="rect">
            <a:avLst/>
          </a:prstGeom>
          <a:noFill/>
          <a:ln w="9525">
            <a:noFill/>
            <a:miter lim="800000"/>
            <a:headEnd/>
            <a:tailEnd/>
          </a:ln>
          <a:effectLst/>
        </p:spPr>
        <p:txBody>
          <a:bodyPr vert="horz" wrap="square" lIns="94937" tIns="47468" rIns="94937" bIns="47468" numCol="1" anchor="t" anchorCtr="0" compatLnSpc="1">
            <a:prstTxWarp prst="textNoShape">
              <a:avLst/>
            </a:prstTxWarp>
          </a:bodyPr>
          <a:lstStyle>
            <a:lvl1pPr>
              <a:defRPr sz="1200"/>
            </a:lvl1pPr>
          </a:lstStyle>
          <a:p>
            <a:pPr>
              <a:defRPr/>
            </a:pPr>
            <a:endParaRPr lang="en-US"/>
          </a:p>
        </p:txBody>
      </p:sp>
      <p:sp>
        <p:nvSpPr>
          <p:cNvPr id="348163" name="Rectangle 3"/>
          <p:cNvSpPr>
            <a:spLocks noGrp="1" noChangeArrowheads="1"/>
          </p:cNvSpPr>
          <p:nvPr>
            <p:ph type="dt" sz="quarter" idx="1"/>
          </p:nvPr>
        </p:nvSpPr>
        <p:spPr bwMode="auto">
          <a:xfrm>
            <a:off x="3990721" y="1"/>
            <a:ext cx="3052974" cy="467600"/>
          </a:xfrm>
          <a:prstGeom prst="rect">
            <a:avLst/>
          </a:prstGeom>
          <a:noFill/>
          <a:ln w="9525">
            <a:noFill/>
            <a:miter lim="800000"/>
            <a:headEnd/>
            <a:tailEnd/>
          </a:ln>
          <a:effectLst/>
        </p:spPr>
        <p:txBody>
          <a:bodyPr vert="horz" wrap="square" lIns="94937" tIns="47468" rIns="94937" bIns="47468" numCol="1" anchor="t" anchorCtr="0" compatLnSpc="1">
            <a:prstTxWarp prst="textNoShape">
              <a:avLst/>
            </a:prstTxWarp>
          </a:bodyPr>
          <a:lstStyle>
            <a:lvl1pPr algn="r">
              <a:defRPr sz="1200"/>
            </a:lvl1pPr>
          </a:lstStyle>
          <a:p>
            <a:pPr>
              <a:defRPr/>
            </a:pPr>
            <a:fld id="{36B80916-C890-4131-AAF6-8AEFB536B343}" type="datetimeFigureOut">
              <a:rPr lang="en-US"/>
              <a:pPr>
                <a:defRPr/>
              </a:pPr>
              <a:t>8/9/2010</a:t>
            </a:fld>
            <a:endParaRPr lang="en-US"/>
          </a:p>
        </p:txBody>
      </p:sp>
      <p:sp>
        <p:nvSpPr>
          <p:cNvPr id="348164" name="Rectangle 4"/>
          <p:cNvSpPr>
            <a:spLocks noGrp="1" noChangeArrowheads="1"/>
          </p:cNvSpPr>
          <p:nvPr>
            <p:ph type="ftr" sz="quarter" idx="2"/>
          </p:nvPr>
        </p:nvSpPr>
        <p:spPr bwMode="auto">
          <a:xfrm>
            <a:off x="0" y="8876418"/>
            <a:ext cx="3052974" cy="467600"/>
          </a:xfrm>
          <a:prstGeom prst="rect">
            <a:avLst/>
          </a:prstGeom>
          <a:noFill/>
          <a:ln w="9525">
            <a:noFill/>
            <a:miter lim="800000"/>
            <a:headEnd/>
            <a:tailEnd/>
          </a:ln>
          <a:effectLst/>
        </p:spPr>
        <p:txBody>
          <a:bodyPr vert="horz" wrap="square" lIns="94937" tIns="47468" rIns="94937" bIns="47468" numCol="1" anchor="b" anchorCtr="0" compatLnSpc="1">
            <a:prstTxWarp prst="textNoShape">
              <a:avLst/>
            </a:prstTxWarp>
          </a:bodyPr>
          <a:lstStyle>
            <a:lvl1pPr>
              <a:defRPr sz="1200"/>
            </a:lvl1pPr>
          </a:lstStyle>
          <a:p>
            <a:pPr>
              <a:defRPr/>
            </a:pPr>
            <a:endParaRPr lang="en-US"/>
          </a:p>
        </p:txBody>
      </p:sp>
      <p:sp>
        <p:nvSpPr>
          <p:cNvPr id="348165" name="Rectangle 5"/>
          <p:cNvSpPr>
            <a:spLocks noGrp="1" noChangeArrowheads="1"/>
          </p:cNvSpPr>
          <p:nvPr>
            <p:ph type="sldNum" sz="quarter" idx="3"/>
          </p:nvPr>
        </p:nvSpPr>
        <p:spPr bwMode="auto">
          <a:xfrm>
            <a:off x="3990721" y="8876418"/>
            <a:ext cx="3052974" cy="467600"/>
          </a:xfrm>
          <a:prstGeom prst="rect">
            <a:avLst/>
          </a:prstGeom>
          <a:noFill/>
          <a:ln w="9525">
            <a:noFill/>
            <a:miter lim="800000"/>
            <a:headEnd/>
            <a:tailEnd/>
          </a:ln>
          <a:effectLst/>
        </p:spPr>
        <p:txBody>
          <a:bodyPr vert="horz" wrap="square" lIns="94937" tIns="47468" rIns="94937" bIns="47468" numCol="1" anchor="b" anchorCtr="0" compatLnSpc="1">
            <a:prstTxWarp prst="textNoShape">
              <a:avLst/>
            </a:prstTxWarp>
          </a:bodyPr>
          <a:lstStyle>
            <a:lvl1pPr algn="r">
              <a:defRPr sz="1200"/>
            </a:lvl1pPr>
          </a:lstStyle>
          <a:p>
            <a:pPr>
              <a:defRPr/>
            </a:pPr>
            <a:fld id="{C2509B7A-473A-4B03-B1A6-3D77773E286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1"/>
            <a:ext cx="3052974" cy="467600"/>
          </a:xfrm>
          <a:prstGeom prst="rect">
            <a:avLst/>
          </a:prstGeom>
          <a:noFill/>
          <a:ln w="9525">
            <a:noFill/>
            <a:miter lim="800000"/>
            <a:headEnd/>
            <a:tailEnd/>
          </a:ln>
        </p:spPr>
        <p:txBody>
          <a:bodyPr vert="horz" wrap="square" lIns="96740" tIns="48371" rIns="96740" bIns="48371" numCol="1" anchor="t" anchorCtr="0" compatLnSpc="1">
            <a:prstTxWarp prst="textNoShape">
              <a:avLst/>
            </a:prstTxWarp>
          </a:bodyPr>
          <a:lstStyle>
            <a:lvl1pPr defTabSz="967497">
              <a:defRPr sz="1200">
                <a:cs typeface="+mn-cs"/>
              </a:defRPr>
            </a:lvl1pPr>
          </a:lstStyle>
          <a:p>
            <a:pPr>
              <a:defRPr/>
            </a:pPr>
            <a:endParaRPr lang="en-US"/>
          </a:p>
        </p:txBody>
      </p:sp>
      <p:sp>
        <p:nvSpPr>
          <p:cNvPr id="46083" name="Rectangle 3"/>
          <p:cNvSpPr>
            <a:spLocks noGrp="1" noChangeArrowheads="1"/>
          </p:cNvSpPr>
          <p:nvPr>
            <p:ph type="dt" idx="1"/>
          </p:nvPr>
        </p:nvSpPr>
        <p:spPr bwMode="auto">
          <a:xfrm>
            <a:off x="3990721" y="1"/>
            <a:ext cx="3052974" cy="467600"/>
          </a:xfrm>
          <a:prstGeom prst="rect">
            <a:avLst/>
          </a:prstGeom>
          <a:noFill/>
          <a:ln w="9525">
            <a:noFill/>
            <a:miter lim="800000"/>
            <a:headEnd/>
            <a:tailEnd/>
          </a:ln>
        </p:spPr>
        <p:txBody>
          <a:bodyPr vert="horz" wrap="square" lIns="96740" tIns="48371" rIns="96740" bIns="48371" numCol="1" anchor="t" anchorCtr="0" compatLnSpc="1">
            <a:prstTxWarp prst="textNoShape">
              <a:avLst/>
            </a:prstTxWarp>
          </a:bodyPr>
          <a:lstStyle>
            <a:lvl1pPr algn="r" defTabSz="967497">
              <a:defRPr sz="1200">
                <a:cs typeface="+mn-cs"/>
              </a:defRPr>
            </a:lvl1pPr>
          </a:lstStyle>
          <a:p>
            <a:pPr>
              <a:defRPr/>
            </a:pPr>
            <a:endParaRPr lang="en-US"/>
          </a:p>
        </p:txBody>
      </p:sp>
      <p:sp>
        <p:nvSpPr>
          <p:cNvPr id="72708" name="Rectangle 4"/>
          <p:cNvSpPr>
            <a:spLocks noGrp="1" noRot="1" noChangeAspect="1" noChangeArrowheads="1" noTextEdit="1"/>
          </p:cNvSpPr>
          <p:nvPr>
            <p:ph type="sldImg" idx="2"/>
          </p:nvPr>
        </p:nvSpPr>
        <p:spPr bwMode="auto">
          <a:xfrm>
            <a:off x="1185863" y="700088"/>
            <a:ext cx="4673600" cy="3505200"/>
          </a:xfrm>
          <a:prstGeom prst="rect">
            <a:avLst/>
          </a:prstGeom>
          <a:noFill/>
          <a:ln w="9525">
            <a:solidFill>
              <a:srgbClr val="000000"/>
            </a:solidFill>
            <a:miter lim="800000"/>
            <a:headEnd/>
            <a:tailEnd/>
          </a:ln>
        </p:spPr>
      </p:sp>
      <p:sp>
        <p:nvSpPr>
          <p:cNvPr id="46085" name="Rectangle 5"/>
          <p:cNvSpPr>
            <a:spLocks noGrp="1" noChangeArrowheads="1"/>
          </p:cNvSpPr>
          <p:nvPr>
            <p:ph type="body" sz="quarter" idx="3"/>
          </p:nvPr>
        </p:nvSpPr>
        <p:spPr bwMode="auto">
          <a:xfrm>
            <a:off x="704533" y="4439807"/>
            <a:ext cx="5636260" cy="4205207"/>
          </a:xfrm>
          <a:prstGeom prst="rect">
            <a:avLst/>
          </a:prstGeom>
          <a:noFill/>
          <a:ln w="9525">
            <a:noFill/>
            <a:miter lim="800000"/>
            <a:headEnd/>
            <a:tailEnd/>
          </a:ln>
        </p:spPr>
        <p:txBody>
          <a:bodyPr vert="horz" wrap="square" lIns="96740" tIns="48371" rIns="96740" bIns="4837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6086" name="Rectangle 6"/>
          <p:cNvSpPr>
            <a:spLocks noGrp="1" noChangeArrowheads="1"/>
          </p:cNvSpPr>
          <p:nvPr>
            <p:ph type="ftr" sz="quarter" idx="4"/>
          </p:nvPr>
        </p:nvSpPr>
        <p:spPr bwMode="auto">
          <a:xfrm>
            <a:off x="0" y="8876418"/>
            <a:ext cx="3052974" cy="467600"/>
          </a:xfrm>
          <a:prstGeom prst="rect">
            <a:avLst/>
          </a:prstGeom>
          <a:noFill/>
          <a:ln w="9525">
            <a:noFill/>
            <a:miter lim="800000"/>
            <a:headEnd/>
            <a:tailEnd/>
          </a:ln>
        </p:spPr>
        <p:txBody>
          <a:bodyPr vert="horz" wrap="square" lIns="96740" tIns="48371" rIns="96740" bIns="48371" numCol="1" anchor="b" anchorCtr="0" compatLnSpc="1">
            <a:prstTxWarp prst="textNoShape">
              <a:avLst/>
            </a:prstTxWarp>
          </a:bodyPr>
          <a:lstStyle>
            <a:lvl1pPr defTabSz="967497">
              <a:defRPr sz="1200">
                <a:cs typeface="+mn-cs"/>
              </a:defRPr>
            </a:lvl1pPr>
          </a:lstStyle>
          <a:p>
            <a:pPr>
              <a:defRPr/>
            </a:pPr>
            <a:endParaRPr lang="en-US"/>
          </a:p>
        </p:txBody>
      </p:sp>
      <p:sp>
        <p:nvSpPr>
          <p:cNvPr id="46087" name="Rectangle 7"/>
          <p:cNvSpPr>
            <a:spLocks noGrp="1" noChangeArrowheads="1"/>
          </p:cNvSpPr>
          <p:nvPr>
            <p:ph type="sldNum" sz="quarter" idx="5"/>
          </p:nvPr>
        </p:nvSpPr>
        <p:spPr bwMode="auto">
          <a:xfrm>
            <a:off x="3990721" y="8876418"/>
            <a:ext cx="3052974" cy="467600"/>
          </a:xfrm>
          <a:prstGeom prst="rect">
            <a:avLst/>
          </a:prstGeom>
          <a:noFill/>
          <a:ln w="9525">
            <a:noFill/>
            <a:miter lim="800000"/>
            <a:headEnd/>
            <a:tailEnd/>
          </a:ln>
        </p:spPr>
        <p:txBody>
          <a:bodyPr vert="horz" wrap="square" lIns="96740" tIns="48371" rIns="96740" bIns="48371" numCol="1" anchor="b" anchorCtr="0" compatLnSpc="1">
            <a:prstTxWarp prst="textNoShape">
              <a:avLst/>
            </a:prstTxWarp>
          </a:bodyPr>
          <a:lstStyle>
            <a:lvl1pPr algn="r" defTabSz="967497">
              <a:defRPr sz="1200">
                <a:cs typeface="+mn-cs"/>
              </a:defRPr>
            </a:lvl1pPr>
          </a:lstStyle>
          <a:p>
            <a:pPr>
              <a:defRPr/>
            </a:pPr>
            <a:fld id="{ADC34388-EDD5-40B3-9FE0-A0099D6276A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3BA00CCE-D326-48A9-AD5C-931AFEDDE92E}" type="slidenum">
              <a:rPr lang="en-US" smtClean="0">
                <a:cs typeface="Arial" charset="0"/>
              </a:rPr>
              <a:pPr/>
              <a:t>1</a:t>
            </a:fld>
            <a:endParaRPr lang="en-US" smtClean="0">
              <a:cs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r>
              <a:rPr lang="en-US" dirty="0" smtClean="0"/>
              <a:t>(5 minutes)</a:t>
            </a:r>
          </a:p>
          <a:p>
            <a:pPr eaLnBrk="1" hangingPunct="1"/>
            <a:r>
              <a:rPr lang="en-US" dirty="0" smtClean="0"/>
              <a:t>Computer specs:  Adobe reader 8.0 or higher, Internet Explorer 7.0 or higher.</a:t>
            </a:r>
          </a:p>
          <a:p>
            <a:pPr eaLnBrk="1" hangingPunct="1"/>
            <a:endParaRPr lang="en-US" dirty="0" smtClean="0"/>
          </a:p>
          <a:p>
            <a:pPr eaLnBrk="1" hangingPunct="1"/>
            <a:r>
              <a:rPr lang="en-US" dirty="0" smtClean="0"/>
              <a:t>Seat secondary</a:t>
            </a:r>
            <a:r>
              <a:rPr lang="en-US" baseline="0" dirty="0" smtClean="0"/>
              <a:t> </a:t>
            </a:r>
            <a:r>
              <a:rPr lang="en-US" dirty="0" smtClean="0"/>
              <a:t>people by content area and elementary should be seated in vertical teams (each</a:t>
            </a:r>
            <a:r>
              <a:rPr lang="en-US" baseline="0" dirty="0" smtClean="0"/>
              <a:t> table should have one rep from each grade level)</a:t>
            </a:r>
            <a:r>
              <a:rPr lang="en-US" dirty="0" smtClean="0"/>
              <a:t> , sign-in, pass out packets, find login information for people, quote pages already passed out, cardstock labeled with core area groupings for secondary passed out already and a sign for elementary teachers to sit in vertical</a:t>
            </a:r>
            <a:r>
              <a:rPr lang="en-US" baseline="0" dirty="0" smtClean="0"/>
              <a:t> teams</a:t>
            </a:r>
            <a:r>
              <a:rPr lang="en-US" dirty="0" smtClean="0"/>
              <a:t>.  </a:t>
            </a:r>
          </a:p>
          <a:p>
            <a:pPr eaLnBrk="1" hangingPunct="1"/>
            <a:endParaRPr lang="en-US" dirty="0" smtClean="0"/>
          </a:p>
          <a:p>
            <a:pPr eaLnBrk="1" hangingPunct="1"/>
            <a:r>
              <a:rPr lang="en-US" dirty="0" smtClean="0"/>
              <a:t>Introduce ourselves (informal), why they are here today, what I’ll teach them to do.</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E0130E8F-D278-4A19-9897-F0ED48B7B9A3}" type="slidenum">
              <a:rPr lang="en-US" smtClean="0">
                <a:cs typeface="Arial" charset="0"/>
              </a:rPr>
              <a:pPr/>
              <a:t>13</a:t>
            </a:fld>
            <a:endParaRPr lang="en-US" smtClean="0">
              <a:cs typeface="Arial"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r>
              <a:rPr lang="en-US" smtClean="0"/>
              <a:t>Next several slides provides evidence as to the lack of specificity in the TEKS.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72CA50-B0DE-409C-8AA5-E1D5A919F9C1}" type="slidenum">
              <a:rPr lang="en-US"/>
              <a:pPr/>
              <a:t>14</a:t>
            </a:fld>
            <a:endParaRPr lang="en-US"/>
          </a:p>
        </p:txBody>
      </p:sp>
      <p:sp>
        <p:nvSpPr>
          <p:cNvPr id="266242" name="Rectangle 2"/>
          <p:cNvSpPr>
            <a:spLocks noGrp="1" noRot="1" noChangeAspect="1" noChangeArrowheads="1" noTextEdit="1"/>
          </p:cNvSpPr>
          <p:nvPr>
            <p:ph type="sldImg"/>
          </p:nvPr>
        </p:nvSpPr>
        <p:spPr>
          <a:xfrm>
            <a:off x="1187450" y="700088"/>
            <a:ext cx="4673600" cy="3505200"/>
          </a:xfrm>
          <a:ln/>
        </p:spPr>
      </p:sp>
      <p:sp>
        <p:nvSpPr>
          <p:cNvPr id="266243" name="Rectangle 3"/>
          <p:cNvSpPr>
            <a:spLocks noGrp="1" noChangeArrowheads="1"/>
          </p:cNvSpPr>
          <p:nvPr>
            <p:ph type="body" idx="1"/>
          </p:nvPr>
        </p:nvSpPr>
        <p:spPr/>
        <p:txBody>
          <a:bodyPr/>
          <a:lstStyle/>
          <a:p>
            <a:r>
              <a:rPr lang="en-US"/>
              <a:t>(1 minute)</a:t>
            </a:r>
          </a:p>
          <a:p>
            <a:r>
              <a:rPr lang="en-US"/>
              <a:t>-Newly revised 3</a:t>
            </a:r>
            <a:r>
              <a:rPr lang="en-US" baseline="30000"/>
              <a:t>rd</a:t>
            </a:r>
            <a:r>
              <a:rPr lang="en-US"/>
              <a:t>-grade ELA has 105 student expectations with 62% of the content being left up to interpretation by the teacher. </a:t>
            </a:r>
          </a:p>
          <a:p>
            <a:r>
              <a:rPr lang="en-US"/>
              <a:t>-Regardless of the grade level or the content, the trend continues with very little specificity as to what is expected from us as teachers.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DD34A316-9B9E-4589-AEBB-167AA1496E6A}" type="slidenum">
              <a:rPr lang="en-US" smtClean="0">
                <a:cs typeface="Arial" charset="0"/>
              </a:rPr>
              <a:pPr/>
              <a:t>15</a:t>
            </a:fld>
            <a:endParaRPr lang="en-US" smtClean="0">
              <a:cs typeface="Arial"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r>
              <a:rPr lang="en-US" smtClean="0"/>
              <a:t>Next several slides provides evidence as to the lack of specificity in the TEKS.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dirty="0" smtClean="0"/>
              <a:t>Allow participants 10 minutes to go over each of these documents.  Explain that only the first page will be provided for teachers.  The other two pages are to help them as </a:t>
            </a:r>
            <a:r>
              <a:rPr lang="en-US" dirty="0" err="1" smtClean="0"/>
              <a:t>ToTs</a:t>
            </a:r>
            <a:r>
              <a:rPr lang="en-US" dirty="0" smtClean="0"/>
              <a:t> become more familiar with each of the components and their function.</a:t>
            </a:r>
          </a:p>
        </p:txBody>
      </p:sp>
      <p:sp>
        <p:nvSpPr>
          <p:cNvPr id="4" name="Slide Number Placeholder 3"/>
          <p:cNvSpPr>
            <a:spLocks noGrp="1"/>
          </p:cNvSpPr>
          <p:nvPr>
            <p:ph type="sldNum" sz="quarter" idx="5"/>
          </p:nvPr>
        </p:nvSpPr>
        <p:spPr/>
        <p:txBody>
          <a:bodyPr/>
          <a:lstStyle/>
          <a:p>
            <a:pPr>
              <a:defRPr/>
            </a:pPr>
            <a:fld id="{936B42A7-167B-48F2-9ACF-661EF7B84966}" type="slidenum">
              <a:rPr lang="en-US" smtClean="0"/>
              <a:pPr>
                <a:defRPr/>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time to discuss the district </a:t>
            </a:r>
            <a:r>
              <a:rPr lang="en-US" dirty="0" err="1" smtClean="0"/>
              <a:t>negotiables</a:t>
            </a:r>
            <a:r>
              <a:rPr lang="en-US" baseline="0" dirty="0" smtClean="0"/>
              <a:t> and non-</a:t>
            </a:r>
            <a:r>
              <a:rPr lang="en-US" baseline="0" dirty="0" err="1" smtClean="0"/>
              <a:t>negotiables</a:t>
            </a:r>
            <a:r>
              <a:rPr lang="en-US" baseline="0" dirty="0" smtClean="0"/>
              <a:t>.  Have teachers check them off on their own handout.</a:t>
            </a:r>
            <a:endParaRPr lang="en-US" dirty="0"/>
          </a:p>
        </p:txBody>
      </p:sp>
      <p:sp>
        <p:nvSpPr>
          <p:cNvPr id="4" name="Slide Number Placeholder 3"/>
          <p:cNvSpPr>
            <a:spLocks noGrp="1"/>
          </p:cNvSpPr>
          <p:nvPr>
            <p:ph type="sldNum" sz="quarter" idx="10"/>
          </p:nvPr>
        </p:nvSpPr>
        <p:spPr/>
        <p:txBody>
          <a:bodyPr/>
          <a:lstStyle/>
          <a:p>
            <a:pPr>
              <a:defRPr/>
            </a:pPr>
            <a:fld id="{ADC34388-EDD5-40B3-9FE0-A0099D6276AD}" type="slidenum">
              <a:rPr lang="en-US" smtClean="0"/>
              <a:pPr>
                <a:defRPr/>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FC19FAC1-F408-422F-ACC7-AF246F67984A}" type="slidenum">
              <a:rPr lang="en-US"/>
              <a:pPr>
                <a:defRPr/>
              </a:pPr>
              <a:t>21</a:t>
            </a:fld>
            <a:endParaRPr lang="en-US"/>
          </a:p>
        </p:txBody>
      </p:sp>
      <p:sp>
        <p:nvSpPr>
          <p:cNvPr id="88067" name="Rectangle 7"/>
          <p:cNvSpPr txBox="1">
            <a:spLocks noGrp="1" noChangeArrowheads="1"/>
          </p:cNvSpPr>
          <p:nvPr/>
        </p:nvSpPr>
        <p:spPr bwMode="auto">
          <a:xfrm>
            <a:off x="3990721" y="8876418"/>
            <a:ext cx="3052974" cy="467600"/>
          </a:xfrm>
          <a:prstGeom prst="rect">
            <a:avLst/>
          </a:prstGeom>
          <a:noFill/>
          <a:ln w="9525">
            <a:noFill/>
            <a:miter lim="800000"/>
            <a:headEnd/>
            <a:tailEnd/>
          </a:ln>
        </p:spPr>
        <p:txBody>
          <a:bodyPr lIns="94926" tIns="47464" rIns="94926" bIns="47464" anchor="b"/>
          <a:lstStyle/>
          <a:p>
            <a:pPr algn="r"/>
            <a:fld id="{866E66E8-6D9D-466E-B25B-7AF81CFD292B}" type="slidenum">
              <a:rPr lang="en-US" sz="1200"/>
              <a:pPr algn="r"/>
              <a:t>21</a:t>
            </a:fld>
            <a:endParaRPr lang="en-US" sz="1200" dirty="0"/>
          </a:p>
        </p:txBody>
      </p:sp>
      <p:sp>
        <p:nvSpPr>
          <p:cNvPr id="88068" name="Rectangle 2"/>
          <p:cNvSpPr>
            <a:spLocks noGrp="1" noRot="1" noChangeAspect="1" noChangeArrowheads="1" noTextEdit="1"/>
          </p:cNvSpPr>
          <p:nvPr>
            <p:ph type="sldImg"/>
          </p:nvPr>
        </p:nvSpPr>
        <p:spPr>
          <a:xfrm>
            <a:off x="1189038" y="700088"/>
            <a:ext cx="4673600" cy="3505200"/>
          </a:xfrm>
          <a:ln/>
        </p:spPr>
      </p:sp>
      <p:sp>
        <p:nvSpPr>
          <p:cNvPr id="88069" name="Rectangle 3"/>
          <p:cNvSpPr>
            <a:spLocks noGrp="1" noChangeArrowheads="1"/>
          </p:cNvSpPr>
          <p:nvPr>
            <p:ph type="body" idx="1"/>
          </p:nvPr>
        </p:nvSpPr>
        <p:spPr>
          <a:noFill/>
          <a:ln/>
        </p:spPr>
        <p:txBody>
          <a:bodyPr lIns="94926" tIns="47464" rIns="94926" bIns="47464"/>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3BA62666-51DD-486A-8F59-54C10F8884D0}" type="slidenum">
              <a:rPr lang="en-US" smtClean="0">
                <a:cs typeface="Arial" charset="0"/>
              </a:rPr>
              <a:pPr/>
              <a:t>22</a:t>
            </a:fld>
            <a:endParaRPr lang="en-US" smtClean="0">
              <a:cs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r>
              <a:rPr lang="en-US" dirty="0" smtClean="0"/>
              <a:t>(5 minutes) about 9:40 now. </a:t>
            </a:r>
          </a:p>
          <a:p>
            <a:pPr eaLnBrk="1" hangingPunct="1"/>
            <a:r>
              <a:rPr lang="en-US" dirty="0" smtClean="0"/>
              <a:t>-First document created was the Vertical Alignment Document </a:t>
            </a:r>
          </a:p>
          <a:p>
            <a:pPr eaLnBrk="1" hangingPunct="1"/>
            <a:r>
              <a:rPr lang="en-US" dirty="0" smtClean="0"/>
              <a:t>-Provided clarity and specificity to the TEKS by analyzing all TEA released documents to include: release TAKS tests, TAKS information booklets, TEA study guides and the clarifying activities from the Dana Center’s website which give us some idea of what the state is expecting</a:t>
            </a:r>
          </a:p>
          <a:p>
            <a:pPr eaLnBrk="1" hangingPunct="1"/>
            <a:r>
              <a:rPr lang="en-US" dirty="0" smtClean="0"/>
              <a:t>-The alignment from 12-K is not a typo; CSCOPE was working with the end in mind (graduation).  For instance what does a student need to know at the time of graduation to successfully pass TAKS, be college ready, and be able to employ the use of fractions in the real world; what TEKS supported this in 11</a:t>
            </a:r>
            <a:r>
              <a:rPr lang="en-US" baseline="30000" dirty="0" smtClean="0"/>
              <a:t>th</a:t>
            </a:r>
            <a:r>
              <a:rPr lang="en-US" dirty="0" smtClean="0"/>
              <a:t> grade?  Then what TEKS supported that TEKS in 10</a:t>
            </a:r>
            <a:r>
              <a:rPr lang="en-US" baseline="30000" dirty="0" smtClean="0"/>
              <a:t>th</a:t>
            </a:r>
            <a:r>
              <a:rPr lang="en-US" dirty="0" smtClean="0"/>
              <a:t>?  9</a:t>
            </a:r>
            <a:r>
              <a:rPr lang="en-US" baseline="30000" dirty="0" smtClean="0"/>
              <a:t>th</a:t>
            </a:r>
            <a:r>
              <a:rPr lang="en-US" dirty="0" smtClean="0"/>
              <a:t> grade, 8</a:t>
            </a:r>
            <a:r>
              <a:rPr lang="en-US" baseline="30000" dirty="0" smtClean="0"/>
              <a:t>th</a:t>
            </a:r>
            <a:r>
              <a:rPr lang="en-US" dirty="0" smtClean="0"/>
              <a:t> grade, etc.</a:t>
            </a:r>
          </a:p>
          <a:p>
            <a:pPr eaLnBrk="1" hangingPunct="1"/>
            <a:r>
              <a:rPr lang="en-US" dirty="0" smtClean="0"/>
              <a:t>-Talk about my experiences with no vertical alignment info. Teaching the wrong thing, etc.  Ex. </a:t>
            </a:r>
            <a:r>
              <a:rPr lang="en-US" dirty="0" smtClean="0"/>
              <a:t>Capacity</a:t>
            </a:r>
            <a:r>
              <a:rPr lang="en-US" baseline="0" dirty="0" smtClean="0"/>
              <a:t>- the “gallon man” 1-5, or the butterfly cycle to the same depth 2</a:t>
            </a:r>
            <a:r>
              <a:rPr lang="en-US" baseline="30000" dirty="0" smtClean="0"/>
              <a:t>nd</a:t>
            </a:r>
            <a:r>
              <a:rPr lang="en-US" baseline="0" dirty="0" smtClean="0"/>
              <a:t> and 5</a:t>
            </a:r>
            <a:r>
              <a:rPr lang="en-US" baseline="30000" dirty="0" smtClean="0"/>
              <a:t>th</a:t>
            </a:r>
            <a:r>
              <a:rPr lang="en-US" baseline="0" dirty="0" smtClean="0"/>
              <a:t>. </a:t>
            </a:r>
            <a:endParaRPr lang="en-US" dirty="0" smtClean="0"/>
          </a:p>
          <a:p>
            <a:pPr eaLnBrk="1" hangingPunct="1"/>
            <a:endParaRPr lang="en-US" dirty="0" smtClean="0"/>
          </a:p>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D4754ED2-0391-472C-B59F-8FFC29C1B36E}" type="slidenum">
              <a:rPr lang="en-US" smtClean="0">
                <a:cs typeface="Arial" charset="0"/>
              </a:rPr>
              <a:pPr/>
              <a:t>23</a:t>
            </a:fld>
            <a:endParaRPr lang="en-US" smtClean="0">
              <a:cs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r>
              <a:rPr lang="en-US" dirty="0" smtClean="0"/>
              <a:t>(10 minutes) BEGIN WITH PACKET</a:t>
            </a:r>
          </a:p>
          <a:p>
            <a:pPr eaLnBrk="1" hangingPunct="1"/>
            <a:r>
              <a:rPr lang="en-US" dirty="0" smtClean="0"/>
              <a:t>-Walk through packet/handouts.  </a:t>
            </a:r>
          </a:p>
          <a:p>
            <a:pPr eaLnBrk="1" hangingPunct="1"/>
            <a:r>
              <a:rPr lang="en-US" dirty="0" smtClean="0"/>
              <a:t>-Take out example from your packet, we will go through it. </a:t>
            </a:r>
          </a:p>
          <a:p>
            <a:pPr eaLnBrk="1" hangingPunct="1"/>
            <a:r>
              <a:rPr lang="en-US" dirty="0" smtClean="0"/>
              <a:t>-All 12-K TEKS for social studies will not all fit on one sheet of paper; therefore, CSCOPE breaks the content alignment into chunks K-2, 3-5, 6-8, and 9-12.  In this social studies example, you</a:t>
            </a:r>
            <a:r>
              <a:rPr lang="en-US" baseline="0" dirty="0" smtClean="0"/>
              <a:t> will find 5</a:t>
            </a:r>
            <a:r>
              <a:rPr lang="en-US" baseline="30000" dirty="0" smtClean="0"/>
              <a:t>th</a:t>
            </a:r>
            <a:r>
              <a:rPr lang="en-US" baseline="0" dirty="0" smtClean="0"/>
              <a:t>, 8</a:t>
            </a:r>
            <a:r>
              <a:rPr lang="en-US" baseline="30000" dirty="0" smtClean="0"/>
              <a:t>th</a:t>
            </a:r>
            <a:r>
              <a:rPr lang="en-US" baseline="0" dirty="0" smtClean="0"/>
              <a:t> and US History…because they all deal with US History.</a:t>
            </a:r>
            <a:endParaRPr lang="en-US" dirty="0" smtClean="0"/>
          </a:p>
          <a:p>
            <a:pPr eaLnBrk="1" hangingPunct="1"/>
            <a:r>
              <a:rPr lang="en-US" dirty="0" smtClean="0"/>
              <a:t>-Example provided is a Grades 5-11 chunk which demonstrates how economics builds. </a:t>
            </a:r>
          </a:p>
          <a:p>
            <a:pPr eaLnBrk="1" hangingPunct="1">
              <a:buFont typeface="Arial" pitchFamily="34" charset="0"/>
              <a:buChar char="•"/>
            </a:pPr>
            <a:r>
              <a:rPr lang="en-US" dirty="0" smtClean="0"/>
              <a:t>The grey box is the Knowledge</a:t>
            </a:r>
            <a:r>
              <a:rPr lang="en-US" baseline="0" dirty="0" smtClean="0"/>
              <a:t> and Skill statement that states what knowledge or skill a student is expected to acquire.</a:t>
            </a:r>
            <a:endParaRPr lang="en-US" dirty="0" smtClean="0"/>
          </a:p>
          <a:p>
            <a:pPr eaLnBrk="1" hangingPunct="1"/>
            <a:r>
              <a:rPr lang="en-US" dirty="0" smtClean="0"/>
              <a:t>-Below that is the information going across in black font.  This is the student expectations as provided to us by TEA</a:t>
            </a:r>
          </a:p>
          <a:p>
            <a:pPr eaLnBrk="1" hangingPunct="1"/>
            <a:r>
              <a:rPr lang="en-US" dirty="0" smtClean="0"/>
              <a:t>-Second line of information going across horizontally in blue are the verbs that were extracted from the TEKS; this identifies what students should be doing with the content being learned (i.e. example in screen is how 5th-grade will “describe” development of the free enterprise system; 8</a:t>
            </a:r>
            <a:r>
              <a:rPr lang="en-US" baseline="30000" dirty="0" smtClean="0"/>
              <a:t>th</a:t>
            </a:r>
            <a:r>
              <a:rPr lang="en-US" dirty="0" smtClean="0"/>
              <a:t>-grade will “explain” why a free enterprise system of economics developed.  Each of these verbs are very different.</a:t>
            </a:r>
          </a:p>
          <a:p>
            <a:pPr eaLnBrk="1" hangingPunct="1"/>
            <a:r>
              <a:rPr lang="en-US" dirty="0" smtClean="0"/>
              <a:t>-Third line of information going across horizontally in blue is how the content is changing from one grade level to the next/</a:t>
            </a:r>
          </a:p>
          <a:p>
            <a:pPr eaLnBrk="1" hangingPunct="1"/>
            <a:r>
              <a:rPr lang="en-US" dirty="0" smtClean="0"/>
              <a:t>-The bulleted specificity below each student expectation is what was demonstrated in all the release state materials (TAKS tests, TEA study guides, TAKS information booklets, clarifying activities).</a:t>
            </a:r>
          </a:p>
          <a:p>
            <a:pPr eaLnBrk="1" hangingPunct="1"/>
            <a:r>
              <a:rPr lang="en-US" dirty="0" smtClean="0"/>
              <a:t>-The bulleted specificity will allow teachers to align their resources with the state expectations</a:t>
            </a:r>
          </a:p>
          <a:p>
            <a:pPr eaLnBrk="1" hangingPunct="1"/>
            <a:r>
              <a:rPr lang="en-US" dirty="0" smtClean="0"/>
              <a:t>-As the state continues to release more information (release TAKS tests, revised study guides, etc.) the bulleted specificity will be added to.  Changing and evolving documents.  </a:t>
            </a:r>
          </a:p>
          <a:p>
            <a:pPr eaLnBrk="1" hangingPunct="1"/>
            <a:r>
              <a:rPr lang="en-US" dirty="0" smtClean="0"/>
              <a:t>-Beige colored background means it is testable content; white background means it is supporting content knowledge for the next grade level to ensure success on TAKS</a:t>
            </a:r>
          </a:p>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0E537FD1-AF61-48A3-AA00-431C2339C7AB}" type="slidenum">
              <a:rPr lang="en-US" smtClean="0">
                <a:cs typeface="Arial" charset="0"/>
              </a:rPr>
              <a:pPr/>
              <a:t>24</a:t>
            </a:fld>
            <a:endParaRPr lang="en-US" smtClean="0">
              <a:cs typeface="Arial" charset="0"/>
            </a:endParaRPr>
          </a:p>
        </p:txBody>
      </p:sp>
      <p:sp>
        <p:nvSpPr>
          <p:cNvPr id="91139" name="Rectangle 2"/>
          <p:cNvSpPr>
            <a:spLocks noGrp="1" noRot="1" noChangeAspect="1" noChangeArrowheads="1" noTextEdit="1"/>
          </p:cNvSpPr>
          <p:nvPr>
            <p:ph type="sldImg"/>
          </p:nvPr>
        </p:nvSpPr>
        <p:spPr>
          <a:xfrm>
            <a:off x="1187450" y="700088"/>
            <a:ext cx="4673600" cy="3505200"/>
          </a:xfrm>
          <a:ln/>
        </p:spPr>
      </p:sp>
      <p:sp>
        <p:nvSpPr>
          <p:cNvPr id="91140" name="Rectangle 3"/>
          <p:cNvSpPr>
            <a:spLocks noGrp="1" noChangeArrowheads="1"/>
          </p:cNvSpPr>
          <p:nvPr>
            <p:ph type="body" idx="1"/>
          </p:nvPr>
        </p:nvSpPr>
        <p:spPr>
          <a:noFill/>
          <a:ln/>
        </p:spPr>
        <p:txBody>
          <a:bodyPr/>
          <a:lstStyle/>
          <a:p>
            <a:pPr eaLnBrk="1" hangingPunct="1"/>
            <a:r>
              <a:rPr lang="en-US" dirty="0" smtClean="0"/>
              <a:t>(1 minute)</a:t>
            </a:r>
          </a:p>
          <a:p>
            <a:pPr eaLnBrk="1" hangingPunct="1"/>
            <a:r>
              <a:rPr lang="en-US" dirty="0" smtClean="0"/>
              <a:t>-Example of how some grade levels are directly responsible for introducing brand new information; there is no prior knowledge being developed; therefore, teachers may need to take some time developing this new content knowledge.</a:t>
            </a:r>
          </a:p>
          <a:p>
            <a:pPr eaLnBrk="1" hangingPunct="1"/>
            <a:r>
              <a:rPr lang="en-US" dirty="0" smtClean="0"/>
              <a:t>-Even our state standards have gaps that need to be considered.</a:t>
            </a:r>
          </a:p>
          <a:p>
            <a:pPr eaLnBrk="1" hangingPunct="1"/>
            <a:r>
              <a:rPr lang="en-US" dirty="0" smtClean="0"/>
              <a:t>-Be sure I have discussed verbs and their importance, relate to </a:t>
            </a:r>
            <a:r>
              <a:rPr lang="en-US" dirty="0" err="1" smtClean="0"/>
              <a:t>Kilgo</a:t>
            </a:r>
            <a:r>
              <a:rPr lang="en-US" dirty="0" smtClean="0"/>
              <a:t> model, teaching in the context of those verbs mirrors how the information will be tested on TAKS.  Takes the guesswork out of it.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r>
              <a:rPr lang="en-US" smtClean="0"/>
              <a:t>This is a sample of gaps.</a:t>
            </a:r>
          </a:p>
        </p:txBody>
      </p:sp>
      <p:sp>
        <p:nvSpPr>
          <p:cNvPr id="4" name="Slide Number Placeholder 3"/>
          <p:cNvSpPr>
            <a:spLocks noGrp="1"/>
          </p:cNvSpPr>
          <p:nvPr>
            <p:ph type="sldNum" sz="quarter" idx="5"/>
          </p:nvPr>
        </p:nvSpPr>
        <p:spPr/>
        <p:txBody>
          <a:bodyPr/>
          <a:lstStyle/>
          <a:p>
            <a:pPr>
              <a:defRPr/>
            </a:pPr>
            <a:fld id="{524AB3ED-3E5E-4F8F-B221-F531072ED58D}" type="slidenum">
              <a:rPr lang="en-US" smtClean="0"/>
              <a:pPr>
                <a:defRPr/>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213CAE7A-97E1-4ED4-98B6-674FB286EB77}" type="slidenum">
              <a:rPr lang="en-US" smtClean="0">
                <a:cs typeface="Arial" charset="0"/>
              </a:rPr>
              <a:pPr/>
              <a:t>2</a:t>
            </a:fld>
            <a:endParaRPr lang="en-US" smtClean="0">
              <a:cs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t>Go over information on slide.  </a:t>
            </a:r>
          </a:p>
          <a:p>
            <a:pPr eaLnBrk="1" hangingPunct="1"/>
            <a:r>
              <a:rPr lang="en-US" dirty="0" smtClean="0"/>
              <a:t>Stress informality, everyone’s at a different level, please ask questions.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pPr eaLnBrk="1" hangingPunct="1"/>
            <a:r>
              <a:rPr lang="en-US" smtClean="0"/>
              <a:t>Offers a common understanding of the TEKS </a:t>
            </a:r>
          </a:p>
          <a:p>
            <a:pPr eaLnBrk="1" hangingPunct="1"/>
            <a:r>
              <a:rPr lang="en-US" smtClean="0"/>
              <a:t>Defines expectations by grade level </a:t>
            </a:r>
          </a:p>
          <a:p>
            <a:pPr eaLnBrk="1" hangingPunct="1"/>
            <a:r>
              <a:rPr lang="en-US" smtClean="0"/>
              <a:t>Provides alignment of how TEKS scaffold upon one another</a:t>
            </a:r>
          </a:p>
          <a:p>
            <a:pPr eaLnBrk="1" hangingPunct="1"/>
            <a:r>
              <a:rPr lang="en-US" smtClean="0"/>
              <a:t>Allows teachers to evaluate their lessons</a:t>
            </a:r>
          </a:p>
          <a:p>
            <a:pPr eaLnBrk="1" hangingPunct="1"/>
            <a:r>
              <a:rPr lang="en-US" smtClean="0"/>
              <a:t>Provides the most current information  from state released materials</a:t>
            </a:r>
          </a:p>
        </p:txBody>
      </p:sp>
      <p:sp>
        <p:nvSpPr>
          <p:cNvPr id="4" name="Slide Number Placeholder 3"/>
          <p:cNvSpPr>
            <a:spLocks noGrp="1"/>
          </p:cNvSpPr>
          <p:nvPr>
            <p:ph type="sldNum" sz="quarter" idx="5"/>
          </p:nvPr>
        </p:nvSpPr>
        <p:spPr/>
        <p:txBody>
          <a:bodyPr/>
          <a:lstStyle/>
          <a:p>
            <a:pPr>
              <a:defRPr/>
            </a:pPr>
            <a:fld id="{62FBC45D-A1C8-469D-BD95-EC5F716CDC74}" type="slidenum">
              <a:rPr lang="en-US" smtClean="0"/>
              <a:pPr>
                <a:defRPr/>
              </a:pPr>
              <a:t>26</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6B423C78-6A39-4EB1-BA9A-43145AC14EE4}" type="slidenum">
              <a:rPr lang="en-US"/>
              <a:pPr>
                <a:defRPr/>
              </a:pPr>
              <a:t>28</a:t>
            </a:fld>
            <a:endParaRPr lang="en-US"/>
          </a:p>
        </p:txBody>
      </p:sp>
      <p:sp>
        <p:nvSpPr>
          <p:cNvPr id="97283" name="Rectangle 7"/>
          <p:cNvSpPr txBox="1">
            <a:spLocks noGrp="1" noChangeArrowheads="1"/>
          </p:cNvSpPr>
          <p:nvPr/>
        </p:nvSpPr>
        <p:spPr bwMode="auto">
          <a:xfrm>
            <a:off x="3990721" y="8876418"/>
            <a:ext cx="3052974" cy="467600"/>
          </a:xfrm>
          <a:prstGeom prst="rect">
            <a:avLst/>
          </a:prstGeom>
          <a:noFill/>
          <a:ln w="9525">
            <a:noFill/>
            <a:miter lim="800000"/>
            <a:headEnd/>
            <a:tailEnd/>
          </a:ln>
        </p:spPr>
        <p:txBody>
          <a:bodyPr lIns="94926" tIns="47464" rIns="94926" bIns="47464" anchor="b"/>
          <a:lstStyle/>
          <a:p>
            <a:pPr algn="r"/>
            <a:fld id="{3E741A7E-8FCA-42A2-BA0E-3EFB8F66E401}" type="slidenum">
              <a:rPr lang="en-US" sz="1200"/>
              <a:pPr algn="r"/>
              <a:t>28</a:t>
            </a:fld>
            <a:endParaRPr lang="en-US" sz="1200" dirty="0"/>
          </a:p>
        </p:txBody>
      </p:sp>
      <p:sp>
        <p:nvSpPr>
          <p:cNvPr id="97284" name="Rectangle 2"/>
          <p:cNvSpPr>
            <a:spLocks noGrp="1" noRot="1" noChangeAspect="1" noChangeArrowheads="1" noTextEdit="1"/>
          </p:cNvSpPr>
          <p:nvPr>
            <p:ph type="sldImg"/>
          </p:nvPr>
        </p:nvSpPr>
        <p:spPr>
          <a:xfrm>
            <a:off x="1189038" y="700088"/>
            <a:ext cx="4673600" cy="3505200"/>
          </a:xfrm>
          <a:ln/>
        </p:spPr>
      </p:sp>
      <p:sp>
        <p:nvSpPr>
          <p:cNvPr id="97285" name="Rectangle 3"/>
          <p:cNvSpPr>
            <a:spLocks noGrp="1" noChangeArrowheads="1"/>
          </p:cNvSpPr>
          <p:nvPr>
            <p:ph type="body" idx="1"/>
          </p:nvPr>
        </p:nvSpPr>
        <p:spPr>
          <a:noFill/>
          <a:ln/>
        </p:spPr>
        <p:txBody>
          <a:bodyPr lIns="94926" tIns="47464" rIns="94926" bIns="47464"/>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txBox="1">
            <a:spLocks noGrp="1" noChangeArrowheads="1"/>
          </p:cNvSpPr>
          <p:nvPr/>
        </p:nvSpPr>
        <p:spPr bwMode="auto">
          <a:xfrm>
            <a:off x="3990721" y="8876418"/>
            <a:ext cx="3052974" cy="467600"/>
          </a:xfrm>
          <a:prstGeom prst="rect">
            <a:avLst/>
          </a:prstGeom>
          <a:noFill/>
          <a:ln w="9525">
            <a:noFill/>
            <a:miter lim="800000"/>
            <a:headEnd/>
            <a:tailEnd/>
          </a:ln>
        </p:spPr>
        <p:txBody>
          <a:bodyPr lIns="96740" tIns="48371" rIns="96740" bIns="48371" anchor="b"/>
          <a:lstStyle/>
          <a:p>
            <a:pPr algn="r" defTabSz="967497"/>
            <a:fld id="{214257C8-22AC-4A61-90B5-6913F321C6D8}" type="slidenum">
              <a:rPr lang="en-US" sz="1200"/>
              <a:pPr algn="r" defTabSz="967497"/>
              <a:t>30</a:t>
            </a:fld>
            <a:endParaRPr lang="en-US" sz="1200" dirty="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r>
              <a:rPr lang="en-US" dirty="0" smtClean="0"/>
              <a:t>(5 minutes)</a:t>
            </a:r>
          </a:p>
          <a:p>
            <a:pPr eaLnBrk="1" hangingPunct="1"/>
            <a:r>
              <a:rPr lang="en-US" dirty="0" smtClean="0"/>
              <a:t>Find in your packet. </a:t>
            </a:r>
          </a:p>
          <a:p>
            <a:pPr eaLnBrk="1" hangingPunct="1"/>
            <a:r>
              <a:rPr lang="en-US" dirty="0" smtClean="0"/>
              <a:t>The YAG was created</a:t>
            </a:r>
            <a:r>
              <a:rPr lang="en-US" baseline="0" dirty="0" smtClean="0"/>
              <a:t> by c</a:t>
            </a:r>
            <a:r>
              <a:rPr lang="en-US" dirty="0" smtClean="0"/>
              <a:t>utting SE’s out on a table, grouped what made sense.  Relate to my curriculum writing experience.  </a:t>
            </a:r>
          </a:p>
          <a:p>
            <a:pPr eaLnBrk="1" hangingPunct="1"/>
            <a:r>
              <a:rPr lang="en-US" dirty="0" smtClean="0"/>
              <a:t>Stress “suggested” important that everyone follow order but timing can differ.  Sticking point for a lot of teachers.  </a:t>
            </a:r>
          </a:p>
          <a:p>
            <a:pPr eaLnBrk="1" hangingPunct="1"/>
            <a:r>
              <a:rPr lang="en-US" dirty="0" smtClean="0"/>
              <a:t>Helps manage content to avoid stressing, downtime, rushing to finish TAKS tested material, etc. </a:t>
            </a:r>
          </a:p>
          <a:p>
            <a:pPr eaLnBrk="1" hangingPunct="1"/>
            <a:r>
              <a:rPr lang="en-US" dirty="0" smtClean="0"/>
              <a:t>Keeps teachers in PLC’s on track with each other, helps with students transferring schools, districts, or teachers.  </a:t>
            </a:r>
          </a:p>
          <a:p>
            <a:pPr eaLnBrk="1" hangingPunct="1"/>
            <a:endParaRPr lang="en-US" dirty="0" smtClean="0"/>
          </a:p>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2F399826-961D-4179-AC37-12E5173BD3B2}" type="slidenum">
              <a:rPr lang="en-US" smtClean="0"/>
              <a:pPr>
                <a:defRPr/>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E1F92939-CC68-4EB7-B530-14D93F98B95E}" type="slidenum">
              <a:rPr lang="en-US" smtClean="0">
                <a:cs typeface="Arial" charset="0"/>
              </a:rPr>
              <a:pPr/>
              <a:t>32</a:t>
            </a:fld>
            <a:endParaRPr lang="en-US" smtClean="0">
              <a:cs typeface="Arial" charset="0"/>
            </a:endParaRPr>
          </a:p>
        </p:txBody>
      </p:sp>
      <p:sp>
        <p:nvSpPr>
          <p:cNvPr id="103427" name="Rectangle 2"/>
          <p:cNvSpPr>
            <a:spLocks noGrp="1" noRot="1" noChangeAspect="1" noChangeArrowheads="1" noTextEdit="1"/>
          </p:cNvSpPr>
          <p:nvPr>
            <p:ph type="sldImg"/>
          </p:nvPr>
        </p:nvSpPr>
        <p:spPr>
          <a:xfrm>
            <a:off x="1187450" y="700088"/>
            <a:ext cx="4673600" cy="3505200"/>
          </a:xfrm>
          <a:ln/>
        </p:spPr>
      </p:sp>
      <p:sp>
        <p:nvSpPr>
          <p:cNvPr id="103428" name="Rectangle 3"/>
          <p:cNvSpPr>
            <a:spLocks noGrp="1" noChangeArrowheads="1"/>
          </p:cNvSpPr>
          <p:nvPr>
            <p:ph type="body" idx="1"/>
          </p:nvPr>
        </p:nvSpPr>
        <p:spPr>
          <a:noFill/>
          <a:ln/>
        </p:spPr>
        <p:txBody>
          <a:bodyPr/>
          <a:lstStyle/>
          <a:p>
            <a:pPr eaLnBrk="1" hangingPunct="1"/>
            <a:r>
              <a:rPr lang="en-US" smtClean="0"/>
              <a:t>Get up and find a partner you don’t know.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9E6FD683-BF0C-41C7-9BFC-F5F3E20D2A25}" type="slidenum">
              <a:rPr lang="en-US"/>
              <a:pPr>
                <a:defRPr/>
              </a:pPr>
              <a:t>34</a:t>
            </a:fld>
            <a:endParaRPr lang="en-US"/>
          </a:p>
        </p:txBody>
      </p:sp>
      <p:sp>
        <p:nvSpPr>
          <p:cNvPr id="107523" name="Rectangle 7"/>
          <p:cNvSpPr txBox="1">
            <a:spLocks noGrp="1" noChangeArrowheads="1"/>
          </p:cNvSpPr>
          <p:nvPr/>
        </p:nvSpPr>
        <p:spPr bwMode="auto">
          <a:xfrm>
            <a:off x="3990721" y="8876418"/>
            <a:ext cx="3052974" cy="467600"/>
          </a:xfrm>
          <a:prstGeom prst="rect">
            <a:avLst/>
          </a:prstGeom>
          <a:noFill/>
          <a:ln w="9525">
            <a:noFill/>
            <a:miter lim="800000"/>
            <a:headEnd/>
            <a:tailEnd/>
          </a:ln>
        </p:spPr>
        <p:txBody>
          <a:bodyPr lIns="94926" tIns="47464" rIns="94926" bIns="47464" anchor="b"/>
          <a:lstStyle/>
          <a:p>
            <a:pPr algn="r"/>
            <a:fld id="{D18FC05C-20B6-4FC1-AA53-1F7C04008F9A}" type="slidenum">
              <a:rPr lang="en-US" sz="1200"/>
              <a:pPr algn="r"/>
              <a:t>34</a:t>
            </a:fld>
            <a:endParaRPr lang="en-US" sz="1200" dirty="0"/>
          </a:p>
        </p:txBody>
      </p:sp>
      <p:sp>
        <p:nvSpPr>
          <p:cNvPr id="107524" name="Rectangle 2"/>
          <p:cNvSpPr>
            <a:spLocks noGrp="1" noRot="1" noChangeAspect="1" noChangeArrowheads="1" noTextEdit="1"/>
          </p:cNvSpPr>
          <p:nvPr>
            <p:ph type="sldImg"/>
          </p:nvPr>
        </p:nvSpPr>
        <p:spPr>
          <a:xfrm>
            <a:off x="1189038" y="700088"/>
            <a:ext cx="4673600" cy="3505200"/>
          </a:xfrm>
          <a:ln/>
        </p:spPr>
      </p:sp>
      <p:sp>
        <p:nvSpPr>
          <p:cNvPr id="107525" name="Rectangle 3"/>
          <p:cNvSpPr>
            <a:spLocks noGrp="1" noChangeArrowheads="1"/>
          </p:cNvSpPr>
          <p:nvPr>
            <p:ph type="body" idx="1"/>
          </p:nvPr>
        </p:nvSpPr>
        <p:spPr>
          <a:noFill/>
          <a:ln/>
        </p:spPr>
        <p:txBody>
          <a:bodyPr lIns="94926" tIns="47464" rIns="94926" bIns="47464"/>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r>
              <a:rPr lang="en-US" smtClean="0"/>
              <a:t>Provide highlighters or colored pencils (pink, yellow, blue, orange, green, and brown) for each table group.  Distribute the CSCOPE IFD Scavenger Hunt handout and IFD samples to participants .  Invite participants to select an IFD sample for the scavenger hunt activity.  The activity should take about 30 minutes to complete. </a:t>
            </a:r>
          </a:p>
        </p:txBody>
      </p:sp>
      <p:sp>
        <p:nvSpPr>
          <p:cNvPr id="4" name="Slide Number Placeholder 3"/>
          <p:cNvSpPr>
            <a:spLocks noGrp="1"/>
          </p:cNvSpPr>
          <p:nvPr>
            <p:ph type="sldNum" sz="quarter" idx="5"/>
          </p:nvPr>
        </p:nvSpPr>
        <p:spPr/>
        <p:txBody>
          <a:bodyPr/>
          <a:lstStyle/>
          <a:p>
            <a:pPr>
              <a:defRPr/>
            </a:pPr>
            <a:fld id="{45601324-4317-4CDE-8E2A-DEDE741BFEC2}" type="slidenum">
              <a:rPr lang="en-US" smtClean="0"/>
              <a:pPr>
                <a:defRPr/>
              </a:pPr>
              <a:t>35</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p:spPr>
        <p:txBody>
          <a:bodyPr/>
          <a:lstStyle/>
          <a:p>
            <a:pPr marL="237341" indent="-237341"/>
            <a:r>
              <a:rPr lang="en-US" dirty="0" smtClean="0"/>
              <a:t>(5 minutes)</a:t>
            </a:r>
          </a:p>
          <a:p>
            <a:pPr marL="237341" indent="-237341"/>
            <a:r>
              <a:rPr lang="en-US" dirty="0" smtClean="0"/>
              <a:t>-Instructional Focus Documents allows us to focus on just one unit of our year.</a:t>
            </a:r>
          </a:p>
          <a:p>
            <a:pPr marL="237341" indent="-237341"/>
            <a:r>
              <a:rPr lang="en-US" dirty="0" smtClean="0"/>
              <a:t>-Reference how the sample Year at a Glance identified Unit 06 as Order of Operations for a suggested 5 days.</a:t>
            </a:r>
          </a:p>
          <a:p>
            <a:pPr marL="237341" indent="-237341"/>
            <a:r>
              <a:rPr lang="en-US" dirty="0" smtClean="0"/>
              <a:t>-The instructional focus document will parallel that same information as the Year At A Glance document.</a:t>
            </a:r>
          </a:p>
          <a:p>
            <a:pPr marL="237341" indent="-237341"/>
            <a:r>
              <a:rPr lang="en-US" dirty="0" smtClean="0"/>
              <a:t>-Explain each of the components of the Instructional Focus Document:</a:t>
            </a:r>
          </a:p>
          <a:p>
            <a:pPr marL="237341" indent="-237341">
              <a:buFontTx/>
              <a:buAutoNum type="arabicParenR"/>
            </a:pPr>
            <a:r>
              <a:rPr lang="en-US" dirty="0" smtClean="0"/>
              <a:t>Number of lessons identified: will vary by unit.</a:t>
            </a:r>
          </a:p>
          <a:p>
            <a:pPr marL="237341" indent="-237341">
              <a:buFontTx/>
              <a:buAutoNum type="arabicParenR"/>
            </a:pPr>
            <a:r>
              <a:rPr lang="en-US" dirty="0" smtClean="0"/>
              <a:t>State Resources: identifies any professional development supported/funded by state</a:t>
            </a:r>
          </a:p>
          <a:p>
            <a:pPr marL="237341" indent="-237341">
              <a:buFontTx/>
              <a:buAutoNum type="arabicParenR"/>
            </a:pPr>
            <a:r>
              <a:rPr lang="en-US" dirty="0" smtClean="0"/>
              <a:t>Rationale:  identifies background information as to the importance of teaching this particular content</a:t>
            </a:r>
          </a:p>
          <a:p>
            <a:pPr marL="237341" indent="-237341"/>
            <a:endParaRPr lang="en-US" dirty="0" smtClean="0"/>
          </a:p>
          <a:p>
            <a:pPr marL="237341" indent="-237341"/>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p:spPr>
        <p:txBody>
          <a:bodyPr/>
          <a:lstStyle/>
          <a:p>
            <a:r>
              <a:rPr lang="en-US" dirty="0" smtClean="0"/>
              <a:t>(5 minutes)</a:t>
            </a:r>
          </a:p>
          <a:p>
            <a:pPr>
              <a:buFontTx/>
              <a:buChar char="•"/>
            </a:pPr>
            <a:r>
              <a:rPr lang="en-US" dirty="0" smtClean="0"/>
              <a:t>Misconceptions/Underdeveloped Concepts:  Ask the misconception about the number of faces a cylinder has?</a:t>
            </a:r>
          </a:p>
          <a:p>
            <a:pPr>
              <a:buFontTx/>
              <a:buChar char="•"/>
            </a:pPr>
            <a:r>
              <a:rPr lang="en-US" dirty="0" smtClean="0"/>
              <a:t>Performance indicators:  Combined a process TEKS with a content TEKS to yield</a:t>
            </a:r>
            <a:r>
              <a:rPr lang="en-US" baseline="0" dirty="0" smtClean="0"/>
              <a:t> a product</a:t>
            </a:r>
            <a:r>
              <a:rPr lang="en-US" dirty="0" smtClean="0"/>
              <a:t>.  A statements as to what students will be able to accomplish at the end of each unit.  This statement was written before any lessons was written employing best practices of the backwards design.</a:t>
            </a:r>
          </a:p>
          <a:p>
            <a:pPr>
              <a:buFontTx/>
              <a:buChar char="•"/>
            </a:pPr>
            <a:r>
              <a:rPr lang="en-US" dirty="0" smtClean="0"/>
              <a:t>ELPS (English Language Proficiency Standards) already identified within the unit.</a:t>
            </a:r>
          </a:p>
          <a:p>
            <a:pPr>
              <a:buFontTx/>
              <a:buChar char="•"/>
            </a:pPr>
            <a:r>
              <a:rPr lang="en-US" dirty="0" smtClean="0"/>
              <a:t>Key concepts and understandings identified to narrow the focus of the content being taught</a:t>
            </a:r>
          </a:p>
          <a:p>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r>
              <a:rPr lang="en-US" dirty="0" smtClean="0"/>
              <a:t>This</a:t>
            </a:r>
            <a:r>
              <a:rPr lang="en-US" baseline="0" dirty="0" smtClean="0"/>
              <a:t> is the break down from document to document.  </a:t>
            </a:r>
            <a:endParaRPr lang="en-US" dirty="0" smtClean="0"/>
          </a:p>
        </p:txBody>
      </p:sp>
      <p:sp>
        <p:nvSpPr>
          <p:cNvPr id="4" name="Slide Number Placeholder 3"/>
          <p:cNvSpPr>
            <a:spLocks noGrp="1"/>
          </p:cNvSpPr>
          <p:nvPr>
            <p:ph type="sldNum" sz="quarter" idx="5"/>
          </p:nvPr>
        </p:nvSpPr>
        <p:spPr/>
        <p:txBody>
          <a:bodyPr/>
          <a:lstStyle/>
          <a:p>
            <a:pPr>
              <a:defRPr/>
            </a:pPr>
            <a:fld id="{EBB84EC1-DAB2-4EB1-98DC-FE2BE69642FE}" type="slidenum">
              <a:rPr lang="en-US" smtClean="0"/>
              <a:pPr>
                <a:defRPr/>
              </a:pPr>
              <a:t>39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0FC9065-2AE4-45DE-94D4-68758155BB6B}" type="slidenum">
              <a:rPr lang="en-US"/>
              <a:pPr>
                <a:defRPr/>
              </a:pPr>
              <a:t>4</a:t>
            </a:fld>
            <a:endParaRPr lang="en-US"/>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r>
              <a:rPr lang="en-US" dirty="0" smtClean="0"/>
              <a:t>(5 minutes)</a:t>
            </a:r>
          </a:p>
          <a:p>
            <a:r>
              <a:rPr lang="en-US" dirty="0" smtClean="0"/>
              <a:t>CSCOPE IS NOT A COMPANY!!!</a:t>
            </a:r>
          </a:p>
          <a:p>
            <a:r>
              <a:rPr lang="en-US" dirty="0" smtClean="0"/>
              <a:t>-19 Education Service Centers have partnered together to create documents to make the lives of teachers a little bit easier</a:t>
            </a:r>
          </a:p>
          <a:p>
            <a:r>
              <a:rPr lang="en-US" dirty="0" smtClean="0"/>
              <a:t>-CSCOPE is not a company; it is a collaborative inspired by Texas educators for Texas educators</a:t>
            </a:r>
          </a:p>
          <a:p>
            <a:r>
              <a:rPr lang="en-US" dirty="0" smtClean="0"/>
              <a:t>-May find typographical errors/grammatical errors/wrong answers in some documents; however, please understand that we are not a company and therefore do not have professional editors and/or graphic artists</a:t>
            </a:r>
          </a:p>
          <a:p>
            <a:r>
              <a:rPr lang="en-US" dirty="0" smtClean="0"/>
              <a:t>-Over700 of the 1100 school districts across the state of Texas are CSCOPE subscribers</a:t>
            </a:r>
          </a:p>
          <a:p>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5CD259E1-244B-4DA8-A04A-C33497ABA2DF}" type="slidenum">
              <a:rPr lang="en-US"/>
              <a:pPr>
                <a:defRPr/>
              </a:pPr>
              <a:t>43</a:t>
            </a:fld>
            <a:endParaRPr lang="en-US"/>
          </a:p>
        </p:txBody>
      </p:sp>
      <p:sp>
        <p:nvSpPr>
          <p:cNvPr id="111619" name="Rectangle 7"/>
          <p:cNvSpPr txBox="1">
            <a:spLocks noGrp="1" noChangeArrowheads="1"/>
          </p:cNvSpPr>
          <p:nvPr/>
        </p:nvSpPr>
        <p:spPr bwMode="auto">
          <a:xfrm>
            <a:off x="3990721" y="8876418"/>
            <a:ext cx="3052974" cy="467600"/>
          </a:xfrm>
          <a:prstGeom prst="rect">
            <a:avLst/>
          </a:prstGeom>
          <a:noFill/>
          <a:ln w="9525">
            <a:noFill/>
            <a:miter lim="800000"/>
            <a:headEnd/>
            <a:tailEnd/>
          </a:ln>
        </p:spPr>
        <p:txBody>
          <a:bodyPr lIns="94926" tIns="47464" rIns="94926" bIns="47464" anchor="b"/>
          <a:lstStyle/>
          <a:p>
            <a:pPr algn="r"/>
            <a:fld id="{8A93288F-973A-4D47-AC3C-D341E04B09F5}" type="slidenum">
              <a:rPr lang="en-US" sz="1200"/>
              <a:pPr algn="r"/>
              <a:t>43</a:t>
            </a:fld>
            <a:endParaRPr lang="en-US" sz="1200" dirty="0"/>
          </a:p>
        </p:txBody>
      </p:sp>
      <p:sp>
        <p:nvSpPr>
          <p:cNvPr id="111620" name="Rectangle 2"/>
          <p:cNvSpPr>
            <a:spLocks noGrp="1" noRot="1" noChangeAspect="1" noChangeArrowheads="1" noTextEdit="1"/>
          </p:cNvSpPr>
          <p:nvPr>
            <p:ph type="sldImg"/>
          </p:nvPr>
        </p:nvSpPr>
        <p:spPr>
          <a:xfrm>
            <a:off x="1189038" y="700088"/>
            <a:ext cx="4673600" cy="3505200"/>
          </a:xfrm>
          <a:ln/>
        </p:spPr>
      </p:sp>
      <p:sp>
        <p:nvSpPr>
          <p:cNvPr id="111621" name="Rectangle 3"/>
          <p:cNvSpPr>
            <a:spLocks noGrp="1" noChangeArrowheads="1"/>
          </p:cNvSpPr>
          <p:nvPr>
            <p:ph type="body" idx="1"/>
          </p:nvPr>
        </p:nvSpPr>
        <p:spPr>
          <a:noFill/>
          <a:ln/>
        </p:spPr>
        <p:txBody>
          <a:bodyPr lIns="94926" tIns="47464" rIns="94926" bIns="47464"/>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36C50C-BF1A-4F6E-8E56-1E265ADF56F0}" type="slidenum">
              <a:rPr lang="en-US"/>
              <a:pPr/>
              <a:t>44</a:t>
            </a:fld>
            <a:endParaRPr lang="en-US"/>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r>
              <a:rPr lang="en-US" dirty="0" smtClean="0"/>
              <a:t>2:52 – 2:57 (5 </a:t>
            </a:r>
            <a:r>
              <a:rPr lang="en-US" dirty="0"/>
              <a:t>minutes)</a:t>
            </a:r>
          </a:p>
          <a:p>
            <a:r>
              <a:rPr lang="en-US" dirty="0"/>
              <a:t>Unit assessment available for each unit.  Assessments are not benchmarks.  Benchmarks will spiral in questions from previous units and/or grade levels.  Our unit assessments only address the content being addressed within the Instructional Focus Document.</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187450" y="701675"/>
            <a:ext cx="4675188" cy="3505200"/>
          </a:xfrm>
          <a:ln/>
        </p:spPr>
      </p:sp>
      <p:sp>
        <p:nvSpPr>
          <p:cNvPr id="59395" name="Rectangle 3"/>
          <p:cNvSpPr>
            <a:spLocks noGrp="1" noChangeArrowheads="1"/>
          </p:cNvSpPr>
          <p:nvPr>
            <p:ph type="body" idx="1"/>
          </p:nvPr>
        </p:nvSpPr>
        <p:spPr>
          <a:xfrm>
            <a:off x="704533" y="4439085"/>
            <a:ext cx="5636260" cy="4203728"/>
          </a:xfrm>
          <a:noFill/>
          <a:ln/>
        </p:spPr>
        <p:txBody>
          <a:bodyPr/>
          <a:lstStyle/>
          <a:p>
            <a:r>
              <a:rPr lang="en-US" dirty="0" smtClean="0"/>
              <a:t>2:57 – 3:02 5 minutes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8887BE66-69CB-40E8-8955-86A6DC39E256}" type="slidenum">
              <a:rPr lang="en-US"/>
              <a:pPr>
                <a:defRPr/>
              </a:pPr>
              <a:t>46</a:t>
            </a:fld>
            <a:endParaRPr lang="en-US"/>
          </a:p>
        </p:txBody>
      </p:sp>
      <p:sp>
        <p:nvSpPr>
          <p:cNvPr id="114691" name="Rectangle 7"/>
          <p:cNvSpPr txBox="1">
            <a:spLocks noGrp="1" noChangeArrowheads="1"/>
          </p:cNvSpPr>
          <p:nvPr/>
        </p:nvSpPr>
        <p:spPr bwMode="auto">
          <a:xfrm>
            <a:off x="3990721" y="8876418"/>
            <a:ext cx="3052974" cy="467600"/>
          </a:xfrm>
          <a:prstGeom prst="rect">
            <a:avLst/>
          </a:prstGeom>
          <a:noFill/>
          <a:ln w="9525">
            <a:noFill/>
            <a:miter lim="800000"/>
            <a:headEnd/>
            <a:tailEnd/>
          </a:ln>
        </p:spPr>
        <p:txBody>
          <a:bodyPr lIns="94926" tIns="47464" rIns="94926" bIns="47464" anchor="b"/>
          <a:lstStyle/>
          <a:p>
            <a:pPr algn="r"/>
            <a:fld id="{478CAD93-96DC-4DF1-9034-006AD69C064A}" type="slidenum">
              <a:rPr lang="en-US" sz="1200"/>
              <a:pPr algn="r"/>
              <a:t>46</a:t>
            </a:fld>
            <a:endParaRPr lang="en-US" sz="1200" dirty="0"/>
          </a:p>
        </p:txBody>
      </p:sp>
      <p:sp>
        <p:nvSpPr>
          <p:cNvPr id="114692" name="Rectangle 2"/>
          <p:cNvSpPr>
            <a:spLocks noGrp="1" noRot="1" noChangeAspect="1" noChangeArrowheads="1" noTextEdit="1"/>
          </p:cNvSpPr>
          <p:nvPr>
            <p:ph type="sldImg"/>
          </p:nvPr>
        </p:nvSpPr>
        <p:spPr>
          <a:xfrm>
            <a:off x="1189038" y="700088"/>
            <a:ext cx="4673600" cy="3505200"/>
          </a:xfrm>
          <a:ln/>
        </p:spPr>
      </p:sp>
      <p:sp>
        <p:nvSpPr>
          <p:cNvPr id="114693" name="Rectangle 3"/>
          <p:cNvSpPr>
            <a:spLocks noGrp="1" noChangeArrowheads="1"/>
          </p:cNvSpPr>
          <p:nvPr>
            <p:ph type="body" idx="1"/>
          </p:nvPr>
        </p:nvSpPr>
        <p:spPr>
          <a:noFill/>
          <a:ln/>
        </p:spPr>
        <p:txBody>
          <a:bodyPr lIns="94926" tIns="47464" rIns="94926" bIns="47464"/>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p:spPr>
        <p:txBody>
          <a:bodyPr/>
          <a:lstStyle/>
          <a:p>
            <a:r>
              <a:rPr lang="en-US" smtClean="0"/>
              <a:t>(5 minutes)</a:t>
            </a:r>
          </a:p>
          <a:p>
            <a:r>
              <a:rPr lang="en-US" smtClean="0"/>
              <a:t>-Have teachers lay out their Year At A Glance, Instructional Focus Document, and Lesson to see how they all flow into each other.  </a:t>
            </a:r>
          </a:p>
          <a:p>
            <a:r>
              <a:rPr lang="en-US" smtClean="0"/>
              <a:t>-Year at a Glance looks at the whole year; Instructional Focus Document allows you to focus on one unit from the Year at a Glance; and now the Lesson allows you to focus on one lesson from the Unit.  </a:t>
            </a:r>
          </a:p>
          <a:p>
            <a:r>
              <a:rPr lang="en-US" smtClean="0"/>
              <a:t>-Referencing the lesson, point out the Title of the Unit, Suggested Number of Days, performance indicators, ELPS, and key understandings all align with information from Instructional Focus Document.</a:t>
            </a:r>
          </a:p>
          <a:p>
            <a:endParaRPr lang="en-US" smtClean="0"/>
          </a:p>
          <a:p>
            <a:endParaRPr lang="en-US" smtClean="0"/>
          </a:p>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p:spPr>
        <p:txBody>
          <a:bodyPr/>
          <a:lstStyle/>
          <a:p>
            <a:r>
              <a:rPr lang="en-US" smtClean="0"/>
              <a:t>(5 minutes)</a:t>
            </a:r>
          </a:p>
          <a:p>
            <a:r>
              <a:rPr lang="en-US" smtClean="0"/>
              <a:t>Highlight the list of vocabulary words, materials, resources, advanced preparation provided for every lesson.</a:t>
            </a:r>
          </a:p>
          <a:p>
            <a:endParaRPr lang="en-US" smtClean="0"/>
          </a:p>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DC34388-EDD5-40B3-9FE0-A0099D6276AD}" type="slidenum">
              <a:rPr lang="en-US" smtClean="0"/>
              <a:pPr>
                <a:defRPr/>
              </a:pPr>
              <a:t>49</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19B81F79-4D19-40BD-A9EE-02E3C9572A48}" type="slidenum">
              <a:rPr lang="en-US" smtClean="0"/>
              <a:pPr>
                <a:defRPr/>
              </a:pPr>
              <a:t>51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24E644AA-2CDF-4DA5-8AD7-C2EB19E456E4}" type="slidenum">
              <a:rPr lang="en-US" smtClean="0"/>
              <a:pPr>
                <a:defRPr/>
              </a:pPr>
              <a:t>52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3968B504-51CC-41DD-BA41-7B1503ECB4F1}" type="slidenum">
              <a:rPr lang="en-US" smtClean="0">
                <a:cs typeface="Arial" charset="0"/>
              </a:rPr>
              <a:pPr/>
              <a:t>53</a:t>
            </a:fld>
            <a:endParaRPr lang="en-US" smtClean="0">
              <a:cs typeface="Arial" charset="0"/>
            </a:endParaRPr>
          </a:p>
        </p:txBody>
      </p:sp>
      <p:sp>
        <p:nvSpPr>
          <p:cNvPr id="124931" name="Rectangle 7"/>
          <p:cNvSpPr txBox="1">
            <a:spLocks noGrp="1" noChangeArrowheads="1"/>
          </p:cNvSpPr>
          <p:nvPr/>
        </p:nvSpPr>
        <p:spPr bwMode="auto">
          <a:xfrm>
            <a:off x="3990721" y="8876418"/>
            <a:ext cx="3052974" cy="467600"/>
          </a:xfrm>
          <a:prstGeom prst="rect">
            <a:avLst/>
          </a:prstGeom>
          <a:noFill/>
          <a:ln w="9525">
            <a:noFill/>
            <a:miter lim="800000"/>
            <a:headEnd/>
            <a:tailEnd/>
          </a:ln>
        </p:spPr>
        <p:txBody>
          <a:bodyPr lIns="96740" tIns="48371" rIns="96740" bIns="48371" anchor="b"/>
          <a:lstStyle/>
          <a:p>
            <a:pPr algn="r" defTabSz="967497"/>
            <a:fld id="{CDC019AB-B780-43F4-A253-1D21593FC0D6}" type="slidenum">
              <a:rPr lang="en-US" sz="1200"/>
              <a:pPr algn="r" defTabSz="967497"/>
              <a:t>53</a:t>
            </a:fld>
            <a:endParaRPr lang="en-US" sz="1200" dirty="0"/>
          </a:p>
        </p:txBody>
      </p:sp>
      <p:sp>
        <p:nvSpPr>
          <p:cNvPr id="124932" name="Rectangle 2"/>
          <p:cNvSpPr>
            <a:spLocks noGrp="1" noRot="1" noChangeAspect="1" noChangeArrowheads="1" noTextEdit="1"/>
          </p:cNvSpPr>
          <p:nvPr>
            <p:ph type="sldImg"/>
          </p:nvPr>
        </p:nvSpPr>
        <p:spPr>
          <a:ln/>
        </p:spPr>
      </p:sp>
      <p:sp>
        <p:nvSpPr>
          <p:cNvPr id="124933" name="Rectangle 3"/>
          <p:cNvSpPr>
            <a:spLocks noGrp="1" noChangeArrowheads="1"/>
          </p:cNvSpPr>
          <p:nvPr>
            <p:ph type="body" idx="1"/>
          </p:nvPr>
        </p:nvSpPr>
        <p:spPr>
          <a:noFill/>
          <a:ln/>
        </p:spPr>
        <p:txBody>
          <a:bodyPr/>
          <a:lstStyle/>
          <a:p>
            <a:pPr eaLnBrk="1" hangingPunct="1">
              <a:lnSpc>
                <a:spcPct val="90000"/>
              </a:lnSpc>
            </a:pPr>
            <a:r>
              <a:rPr lang="en-US" sz="1000" b="1" dirty="0" smtClean="0"/>
              <a:t>(10 minutes)</a:t>
            </a:r>
          </a:p>
          <a:p>
            <a:pPr eaLnBrk="1" hangingPunct="1">
              <a:lnSpc>
                <a:spcPct val="90000"/>
              </a:lnSpc>
            </a:pPr>
            <a:r>
              <a:rPr lang="en-US" sz="1000" b="1" dirty="0" smtClean="0"/>
              <a:t>Continuous Improvement </a:t>
            </a:r>
            <a:r>
              <a:rPr lang="en-US" sz="1000" dirty="0" smtClean="0"/>
              <a:t>CSCOPE is comprised of four main documents (VAD, YAG, IFD, Lessons).  For the core content as well as SLA for k-3.  The VAD has aligned the TEKS from grades 12-K, with the end in mind.  Released TAKS tests, TAKS information booklets and other state resources were used to add specificity to the TEKS so that there is no ambiguity in what teachers should be teaching. The YAG contains coherent units of study that are placed into a scope and sequence.  This helps ensure that all of the TEKS are taught within the course of one academic school year with those TEKS that will be assessed being taught prior to the administration of the TAKS.  The IFD’s are the actual coherent units of study that contain conceptual focus for each unit. They contain performance indicators that clearly describe how a student should demonstrate the depth of his/her learning. As each unit is completed teachers may use the provided unit assessments. Finally we have the daily lesson plans, collectively they support the conceptual focus.  These lessons also contain Spanish translations of the handouts for grades K-5.</a:t>
            </a:r>
          </a:p>
          <a:p>
            <a:pPr eaLnBrk="1" hangingPunct="1">
              <a:lnSpc>
                <a:spcPct val="90000"/>
              </a:lnSpc>
            </a:pPr>
            <a:endParaRPr lang="en-US" sz="1000" dirty="0" smtClean="0"/>
          </a:p>
          <a:p>
            <a:pPr eaLnBrk="1" hangingPunct="1">
              <a:lnSpc>
                <a:spcPct val="90000"/>
              </a:lnSpc>
            </a:pPr>
            <a:r>
              <a:rPr lang="en-US" sz="1000" dirty="0" smtClean="0"/>
              <a:t>The impact of standard refinement, new TAKS information booklets, and new research on the VAD will be evaluated.  If necessary, the VAD may be modified. If the VAD is modified the YAG will be reviewed to see if the changes in the VAD impact it and require modification. If indeed there are changes in the YAG then each IFD will be evaluated for necessary changes. Finally it will be determined if any of the lessons will be impacted by the changes in the IFD.  Each of CSCOPE’s components is a living, breathing document and therefore a model for continuous improvement.</a:t>
            </a:r>
          </a:p>
          <a:p>
            <a:pPr eaLnBrk="1" hangingPunct="1">
              <a:lnSpc>
                <a:spcPct val="90000"/>
              </a:lnSpc>
            </a:pPr>
            <a:endParaRPr lang="en-US" sz="1000" dirty="0" smtClean="0"/>
          </a:p>
          <a:p>
            <a:pPr eaLnBrk="1" hangingPunct="1">
              <a:lnSpc>
                <a:spcPct val="90000"/>
              </a:lnSpc>
            </a:pPr>
            <a:r>
              <a:rPr lang="en-US" sz="1000" dirty="0" smtClean="0"/>
              <a:t>Future professional development can now be more aligned to district/campus goals through the use of the CSCOPE documents.</a:t>
            </a:r>
          </a:p>
          <a:p>
            <a:pPr eaLnBrk="1" hangingPunct="1">
              <a:lnSpc>
                <a:spcPct val="90000"/>
              </a:lnSpc>
            </a:pPr>
            <a:endParaRPr lang="en-US" sz="100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B7B1D144-85D9-495F-AD6D-B6CFFD8328A2}" type="slidenum">
              <a:rPr lang="en-US" smtClean="0">
                <a:cs typeface="Arial" charset="0"/>
              </a:rPr>
              <a:pPr/>
              <a:t>7</a:t>
            </a:fld>
            <a:endParaRPr lang="en-US" smtClean="0">
              <a:cs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r>
              <a:rPr lang="en-US" dirty="0" smtClean="0"/>
              <a:t>(1 minute) </a:t>
            </a:r>
          </a:p>
          <a:p>
            <a:pPr eaLnBrk="1" hangingPunct="1"/>
            <a:r>
              <a:rPr lang="en-US" dirty="0" smtClean="0"/>
              <a:t>Is this true of your students at your campus?</a:t>
            </a:r>
          </a:p>
          <a:p>
            <a:pPr eaLnBrk="1" hangingPunct="1"/>
            <a:r>
              <a:rPr lang="en-US" dirty="0" smtClean="0"/>
              <a:t>Very quick ask for responses?</a:t>
            </a:r>
          </a:p>
          <a:p>
            <a:pPr eaLnBrk="1" hangingPunct="1"/>
            <a:r>
              <a:rPr lang="en-US" dirty="0" smtClean="0"/>
              <a:t>My examples of blaming teachers at the lower grades for failing to teach the stuff they were supposed to teach.  Did I really know, though, what they were supposed to teach?  Example use of particular lab equipment and lab skills, lack of familiarity with specimens to dissect, microscope, etc.  Or HOW ABOUT WHEN WE ASSUMED Ss already knew multiplication and division of fractions in 7</a:t>
            </a:r>
            <a:r>
              <a:rPr lang="en-US" baseline="30000" dirty="0" smtClean="0"/>
              <a:t>th</a:t>
            </a:r>
            <a:r>
              <a:rPr lang="en-US" dirty="0" smtClean="0"/>
              <a:t> grade</a:t>
            </a:r>
            <a:r>
              <a:rPr lang="en-US" baseline="0" dirty="0" smtClean="0"/>
              <a:t> because we were unaware that is </a:t>
            </a:r>
            <a:r>
              <a:rPr lang="en-US" i="1" baseline="0" dirty="0" smtClean="0"/>
              <a:t>introduced </a:t>
            </a:r>
            <a:r>
              <a:rPr lang="en-US" i="0" baseline="0" dirty="0" smtClean="0"/>
              <a:t> in 7</a:t>
            </a:r>
            <a:r>
              <a:rPr lang="en-US" i="0" baseline="30000" dirty="0" smtClean="0"/>
              <a:t>th</a:t>
            </a:r>
            <a:r>
              <a:rPr lang="en-US" i="0" baseline="0" dirty="0" smtClean="0"/>
              <a:t> grade. Knowing what is coming to us eliminates a lot of misunderstanding and finger pointing.</a:t>
            </a:r>
            <a:endParaRPr lang="en-US" dirty="0" smtClean="0"/>
          </a:p>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D30704-44C8-4FD6-8243-ED2B4DD8C7AE}" type="slidenum">
              <a:rPr lang="en-US"/>
              <a:pPr/>
              <a:t>8</a:t>
            </a:fld>
            <a:endParaRPr lang="en-US"/>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r>
              <a:rPr lang="en-US" dirty="0"/>
              <a:t>-Is it true or false that students never come to your grade level with gaps in their learning?</a:t>
            </a:r>
          </a:p>
          <a:p>
            <a:pPr eaLnBrk="1" hangingPunct="1"/>
            <a:r>
              <a:rPr lang="en-US" dirty="0" smtClean="0"/>
              <a:t>-If this trend continues, will our students be college ready?</a:t>
            </a:r>
          </a:p>
          <a:p>
            <a:pPr eaLnBrk="1" hangingPunct="1"/>
            <a:r>
              <a:rPr lang="en-US" dirty="0" smtClean="0"/>
              <a:t>-Research shows that when gaps occur early in education that the gap gets larger over time.</a:t>
            </a:r>
          </a:p>
          <a:p>
            <a:pPr eaLnBrk="1" hangingPunct="1"/>
            <a:r>
              <a:rPr lang="en-US" dirty="0" smtClean="0"/>
              <a:t>-Talk about teaching tested curriculum and how we don’t have time to review, </a:t>
            </a:r>
            <a:r>
              <a:rPr lang="en-US" dirty="0" err="1" smtClean="0"/>
              <a:t>reteach</a:t>
            </a:r>
            <a:r>
              <a:rPr lang="en-US" dirty="0" smtClean="0"/>
              <a:t>, and do the work of the lower grades also.</a:t>
            </a:r>
          </a:p>
          <a:p>
            <a:pPr eaLnBrk="1" hangingPunct="1"/>
            <a:r>
              <a:rPr lang="en-US" dirty="0" smtClean="0"/>
              <a:t>-Talk about how there aren’t vertical team meetings, vertical team curriculum writing, etc.  I never had one in 13 years, never met with a teacher from the lower grades, just blamed them all the time about how they weren’t doing their job.  I said that but didn’t know what their job even was.  </a:t>
            </a:r>
          </a:p>
          <a:p>
            <a:pPr defTabSz="949367" eaLnBrk="1" hangingPunct="1">
              <a:defRPr/>
            </a:pPr>
            <a:r>
              <a:rPr lang="en-US" dirty="0" smtClean="0"/>
              <a:t>(3 minutes)</a:t>
            </a:r>
          </a:p>
          <a:p>
            <a:pPr eaLnBrk="1" hangingPunct="1"/>
            <a:endParaRPr lang="en-US" dirty="0" smtClean="0"/>
          </a:p>
          <a:p>
            <a:endParaRPr lang="en-US" dirty="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9BAA8A5-7D76-4F6A-ACE9-D701DD23290D}" type="slidenum">
              <a:rPr lang="en-US" smtClean="0">
                <a:cs typeface="Arial" charset="0"/>
              </a:rPr>
              <a:pPr/>
              <a:t>9</a:t>
            </a:fld>
            <a:endParaRPr lang="en-US" smtClean="0">
              <a:cs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r>
              <a:rPr lang="en-US" dirty="0" smtClean="0"/>
              <a:t>(3 minutes)</a:t>
            </a:r>
          </a:p>
          <a:p>
            <a:pPr eaLnBrk="1" hangingPunct="1"/>
            <a:r>
              <a:rPr lang="en-US" dirty="0" smtClean="0"/>
              <a:t>-TEKS tend to be very vague but some student expectations do have including and such as statements such as the one in the slide</a:t>
            </a:r>
          </a:p>
          <a:p>
            <a:pPr eaLnBrk="1" hangingPunct="1"/>
            <a:r>
              <a:rPr lang="en-US" dirty="0" smtClean="0"/>
              <a:t>-Differentiate between including and such as statements with examples.  Give science examples.  Discuss the kinds of difficulties that could</a:t>
            </a:r>
            <a:r>
              <a:rPr lang="en-US" baseline="0" dirty="0" smtClean="0"/>
              <a:t> arise from ambiguous TEKS, teacher background, and teacher interpretation</a:t>
            </a:r>
            <a:r>
              <a:rPr lang="en-US" dirty="0" smtClean="0"/>
              <a:t>.  </a:t>
            </a:r>
          </a:p>
          <a:p>
            <a:pPr eaLnBrk="1" hangingPunct="1"/>
            <a:r>
              <a:rPr lang="en-US" dirty="0" smtClean="0"/>
              <a:t>-Including and such as statements allow us to know exactly what the state wants us to teach; however, TEA does not provide such as and including statements for every standard, leaving much to interpretation.</a:t>
            </a:r>
          </a:p>
          <a:p>
            <a:pPr eaLnBrk="1" hangingPunct="1"/>
            <a:r>
              <a:rPr lang="en-US" dirty="0" smtClean="0"/>
              <a:t>"Including" is used to indicate that the student is expected know all of the people/events listed; it is generally used when a unit of study would be incomplete without studying the people/events listed. According to TEA anything outlined as “including” must be taught.</a:t>
            </a:r>
          </a:p>
          <a:p>
            <a:pPr eaLnBrk="1" hangingPunct="1"/>
            <a:r>
              <a:rPr lang="en-US" dirty="0" smtClean="0"/>
              <a:t>"Such as" is used when the names listed are intended as representative examples only. The teacher may choose from those that are listed or may select others.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US" smtClean="0"/>
              <a:t>Use this opportunity to discuss that the KS is what a student should know, whereas an SE is what the student should be doing to demonstrate that knowledge.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AFE9CFE8-8A65-4846-BA5E-0E78D8001A69}" type="slidenum">
              <a:rPr lang="en-US" smtClean="0"/>
              <a:pPr/>
              <a:t>11</a:t>
            </a:fld>
            <a:endParaRPr lang="en-US" smtClean="0"/>
          </a:p>
        </p:txBody>
      </p:sp>
      <p:sp>
        <p:nvSpPr>
          <p:cNvPr id="60419" name="Rectangle 2"/>
          <p:cNvSpPr>
            <a:spLocks noGrp="1" noRot="1" noChangeAspect="1" noChangeArrowheads="1" noTextEdit="1"/>
          </p:cNvSpPr>
          <p:nvPr>
            <p:ph type="sldImg"/>
          </p:nvPr>
        </p:nvSpPr>
        <p:spPr>
          <a:xfrm>
            <a:off x="1187450" y="700088"/>
            <a:ext cx="4673600" cy="3505200"/>
          </a:xfrm>
          <a:ln/>
        </p:spPr>
      </p:sp>
      <p:sp>
        <p:nvSpPr>
          <p:cNvPr id="60420" name="Rectangle 3"/>
          <p:cNvSpPr>
            <a:spLocks noGrp="1" noChangeArrowheads="1"/>
          </p:cNvSpPr>
          <p:nvPr>
            <p:ph type="body" idx="1"/>
          </p:nvPr>
        </p:nvSpPr>
        <p:spPr>
          <a:noFill/>
          <a:ln/>
        </p:spPr>
        <p:txBody>
          <a:bodyPr/>
          <a:lstStyle/>
          <a:p>
            <a:r>
              <a:rPr lang="en-US" smtClean="0"/>
              <a:t>-Referencing the pie charts from the power point, explain how no matter what grade level or content area the state has not provided enough “including” and “such as” statements to clearly define the depth and rigor of the state expectations. </a:t>
            </a:r>
          </a:p>
          <a:p>
            <a:r>
              <a:rPr lang="en-US" smtClean="0"/>
              <a:t>-5</a:t>
            </a:r>
            <a:r>
              <a:rPr lang="en-US" baseline="30000" smtClean="0"/>
              <a:t>th</a:t>
            </a:r>
            <a:r>
              <a:rPr lang="en-US" smtClean="0"/>
              <a:t> Grade Science (2010) has 38 student expectations of which 58% of them are left up to interpretation; only 42% clarity is provided by the state.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72CA50-B0DE-409C-8AA5-E1D5A919F9C1}" type="slidenum">
              <a:rPr lang="en-US"/>
              <a:pPr/>
              <a:t>12</a:t>
            </a:fld>
            <a:endParaRPr lang="en-US"/>
          </a:p>
        </p:txBody>
      </p:sp>
      <p:sp>
        <p:nvSpPr>
          <p:cNvPr id="266242" name="Rectangle 2"/>
          <p:cNvSpPr>
            <a:spLocks noGrp="1" noRot="1" noChangeAspect="1" noChangeArrowheads="1" noTextEdit="1"/>
          </p:cNvSpPr>
          <p:nvPr>
            <p:ph type="sldImg"/>
          </p:nvPr>
        </p:nvSpPr>
        <p:spPr>
          <a:xfrm>
            <a:off x="1187450" y="700088"/>
            <a:ext cx="4673600" cy="3505200"/>
          </a:xfrm>
          <a:ln/>
        </p:spPr>
      </p:sp>
      <p:sp>
        <p:nvSpPr>
          <p:cNvPr id="266243" name="Rectangle 3"/>
          <p:cNvSpPr>
            <a:spLocks noGrp="1" noChangeArrowheads="1"/>
          </p:cNvSpPr>
          <p:nvPr>
            <p:ph type="body" idx="1"/>
          </p:nvPr>
        </p:nvSpPr>
        <p:spPr/>
        <p:txBody>
          <a:bodyPr/>
          <a:lstStyle/>
          <a:p>
            <a:r>
              <a:rPr lang="en-US" dirty="0" smtClean="0"/>
              <a:t>10:29</a:t>
            </a:r>
            <a:r>
              <a:rPr lang="en-US" baseline="0" dirty="0" smtClean="0"/>
              <a:t> – 10:30 </a:t>
            </a:r>
            <a:r>
              <a:rPr lang="en-US" dirty="0" smtClean="0"/>
              <a:t>(1 </a:t>
            </a:r>
            <a:r>
              <a:rPr lang="en-US" dirty="0"/>
              <a:t>minute)</a:t>
            </a:r>
          </a:p>
          <a:p>
            <a:r>
              <a:rPr lang="en-US" dirty="0"/>
              <a:t>-Newly revised 3</a:t>
            </a:r>
            <a:r>
              <a:rPr lang="en-US" baseline="30000" dirty="0"/>
              <a:t>rd</a:t>
            </a:r>
            <a:r>
              <a:rPr lang="en-US" dirty="0"/>
              <a:t>-grade ELA has 105 student expectations with 62% of the content being left up to interpretation by the teacher. </a:t>
            </a:r>
          </a:p>
          <a:p>
            <a:r>
              <a:rPr lang="en-US" dirty="0"/>
              <a:t>-Regardless of the grade level or the content, the trend continues with very little specificity as to what is expected from us as teachers.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A17870D-FE94-4C2B-9CB8-0873FBF6F04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EF3F2EF-8DD5-46F7-A063-7C3AD4982D7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CB4B37-833F-4F39-A475-C0A09197E3F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hart Placeholder 2"/>
          <p:cNvSpPr>
            <a:spLocks noGrp="1"/>
          </p:cNvSpPr>
          <p:nvPr>
            <p:ph type="chart"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BB44840-E5E9-47A2-ABC3-E459FB8E479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543D1AFA-15F1-4E48-9171-35F3E417A32F}"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E9A7383-0EA4-431F-93D7-17315ED410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2AFBA6C-E5A3-49E8-8334-63FB400D2DC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C0304F-BF37-4B78-8642-31789C7D210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52190A-56E2-4175-B72D-DB463CA018E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3F252DB-46FC-4EB6-9F88-BC013410957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BE4DF02-A30B-48AB-BCF6-46C77664DCD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E8D429C-2F3E-419D-8ACD-8C16CF25D98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2A4C312-879E-4A63-BCF9-F1A93901F8E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B2790EE-1C37-4F28-9D2E-AF71BFA75CC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76765E"/>
            </a:gs>
            <a:gs pos="100000">
              <a:srgbClr val="FFFFCC"/>
            </a:gs>
          </a:gsLst>
          <a:lin ang="189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138F113-761E-4869-8E15-9537AB61BDC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Microsoft_Office_Excel_97-2003_Worksheet1.xls"/><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oleObject" Target="../embeddings/oleObject3.bin"/><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mlDrawing" Target="../drawings/vmlDrawing5.vml"/><Relationship Id="rId5" Type="http://schemas.openxmlformats.org/officeDocument/2006/relationships/oleObject" Target="../embeddings/oleObject4.bin"/><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20.jpeg"/><Relationship Id="rId4" Type="http://schemas.openxmlformats.org/officeDocument/2006/relationships/image" Target="../media/image19.wmf"/></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24.emf"/></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7.wmf"/></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35.pn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7.png"/></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4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2.emf"/><Relationship Id="rId4" Type="http://schemas.openxmlformats.org/officeDocument/2006/relationships/hyperlink" Target="http://www.kxan.com/dpp/news/local/hill_country/New_program_raises_student_performance"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9.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9.png"/><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mailto:szelenak@esc19.net"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b="-77778"/>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209800" y="2263775"/>
            <a:ext cx="7239000" cy="1470025"/>
          </a:xfrm>
        </p:spPr>
        <p:txBody>
          <a:bodyPr/>
          <a:lstStyle/>
          <a:p>
            <a:pPr eaLnBrk="1" hangingPunct="1"/>
            <a:r>
              <a:rPr lang="en-US" b="1" dirty="0" smtClean="0">
                <a:solidFill>
                  <a:schemeClr val="bg1"/>
                </a:solidFill>
              </a:rPr>
              <a:t>Reconnecting to </a:t>
            </a:r>
            <a:br>
              <a:rPr lang="en-US" b="1" dirty="0" smtClean="0">
                <a:solidFill>
                  <a:schemeClr val="bg1"/>
                </a:solidFill>
              </a:rPr>
            </a:br>
            <a:r>
              <a:rPr lang="en-US" b="1" dirty="0" smtClean="0">
                <a:solidFill>
                  <a:schemeClr val="bg1"/>
                </a:solidFill>
              </a:rPr>
              <a:t>CSCOPE</a:t>
            </a:r>
          </a:p>
        </p:txBody>
      </p:sp>
      <p:sp>
        <p:nvSpPr>
          <p:cNvPr id="5123" name="Rectangle 3"/>
          <p:cNvSpPr>
            <a:spLocks noGrp="1" noChangeArrowheads="1"/>
          </p:cNvSpPr>
          <p:nvPr>
            <p:ph type="subTitle" idx="1"/>
          </p:nvPr>
        </p:nvSpPr>
        <p:spPr>
          <a:xfrm>
            <a:off x="2663825" y="4038600"/>
            <a:ext cx="6400800" cy="1752600"/>
          </a:xfrm>
        </p:spPr>
        <p:txBody>
          <a:bodyPr/>
          <a:lstStyle/>
          <a:p>
            <a:pPr eaLnBrk="1" hangingPunct="1">
              <a:lnSpc>
                <a:spcPct val="80000"/>
              </a:lnSpc>
            </a:pPr>
            <a:r>
              <a:rPr lang="en-US" sz="4000" b="1" dirty="0" smtClean="0"/>
              <a:t>Ft. Hancock</a:t>
            </a:r>
            <a:r>
              <a:rPr lang="en-US" sz="4000" b="1" dirty="0" smtClean="0"/>
              <a:t> </a:t>
            </a:r>
            <a:r>
              <a:rPr lang="en-US" sz="4000" b="1" dirty="0" smtClean="0"/>
              <a:t>ISD</a:t>
            </a:r>
          </a:p>
        </p:txBody>
      </p:sp>
      <p:pic>
        <p:nvPicPr>
          <p:cNvPr id="5124" name="Picture 4" descr="c_scope_logo_white"/>
          <p:cNvPicPr>
            <a:picLocks noChangeAspect="1" noChangeArrowheads="1"/>
          </p:cNvPicPr>
          <p:nvPr/>
        </p:nvPicPr>
        <p:blipFill>
          <a:blip r:embed="rId4" cstate="print"/>
          <a:srcRect/>
          <a:stretch>
            <a:fillRect/>
          </a:stretch>
        </p:blipFill>
        <p:spPr bwMode="auto">
          <a:xfrm>
            <a:off x="6705600" y="5370512"/>
            <a:ext cx="2438400" cy="1487488"/>
          </a:xfrm>
          <a:prstGeom prst="rect">
            <a:avLst/>
          </a:prstGeom>
          <a:noFill/>
          <a:ln w="9525">
            <a:noFill/>
            <a:miter lim="800000"/>
            <a:headEnd/>
            <a:tailEnd/>
          </a:ln>
        </p:spPr>
      </p:pic>
      <p:pic>
        <p:nvPicPr>
          <p:cNvPr id="5125" name="Picture 6" descr="region 19 logo"/>
          <p:cNvPicPr>
            <a:picLocks noChangeAspect="1" noChangeArrowheads="1"/>
          </p:cNvPicPr>
          <p:nvPr/>
        </p:nvPicPr>
        <p:blipFill>
          <a:blip r:embed="rId5" cstate="print"/>
          <a:srcRect/>
          <a:stretch>
            <a:fillRect/>
          </a:stretch>
        </p:blipFill>
        <p:spPr bwMode="auto">
          <a:xfrm>
            <a:off x="0" y="5483720"/>
            <a:ext cx="1447800" cy="137428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76200"/>
            <a:ext cx="8229600" cy="1143000"/>
          </a:xfrm>
        </p:spPr>
        <p:txBody>
          <a:bodyPr/>
          <a:lstStyle/>
          <a:p>
            <a:r>
              <a:rPr lang="en-US" dirty="0" smtClean="0"/>
              <a:t>Facts about the TEKS</a:t>
            </a:r>
          </a:p>
        </p:txBody>
      </p:sp>
      <p:sp>
        <p:nvSpPr>
          <p:cNvPr id="36866" name="Rectangle 3"/>
          <p:cNvSpPr>
            <a:spLocks noGrp="1" noChangeArrowheads="1"/>
          </p:cNvSpPr>
          <p:nvPr>
            <p:ph type="body" idx="1"/>
          </p:nvPr>
        </p:nvSpPr>
        <p:spPr>
          <a:xfrm>
            <a:off x="457200" y="990600"/>
            <a:ext cx="8229600" cy="5334000"/>
          </a:xfrm>
        </p:spPr>
        <p:txBody>
          <a:bodyPr/>
          <a:lstStyle/>
          <a:p>
            <a:pPr eaLnBrk="1" hangingPunct="1">
              <a:buClr>
                <a:srgbClr val="FF0000"/>
              </a:buClr>
              <a:buFont typeface="Wingdings" pitchFamily="2" charset="2"/>
              <a:buChar char="ü"/>
            </a:pPr>
            <a:r>
              <a:rPr lang="en-US" sz="2800" dirty="0" smtClean="0"/>
              <a:t>Many have nothing at all as far as specificity!</a:t>
            </a:r>
          </a:p>
          <a:p>
            <a:pPr lvl="1" eaLnBrk="1" hangingPunct="1">
              <a:buClr>
                <a:srgbClr val="FF0000"/>
              </a:buClr>
              <a:buFont typeface="Wingdings" pitchFamily="2" charset="2"/>
              <a:buNone/>
            </a:pPr>
            <a:r>
              <a:rPr lang="en-US" dirty="0" smtClean="0"/>
              <a:t>**Example—Science 5.6D</a:t>
            </a:r>
            <a:endParaRPr lang="en-US" sz="2400" dirty="0" smtClean="0"/>
          </a:p>
          <a:p>
            <a:pPr>
              <a:buClr>
                <a:srgbClr val="FF0000"/>
              </a:buClr>
              <a:buFont typeface="Wingdings" pitchFamily="2" charset="2"/>
              <a:buChar char="ü"/>
            </a:pPr>
            <a:r>
              <a:rPr lang="en-US" sz="2800" dirty="0" smtClean="0"/>
              <a:t>TEKS and SE’s are different. </a:t>
            </a:r>
          </a:p>
          <a:p>
            <a:pPr lvl="1">
              <a:buClr>
                <a:srgbClr val="FF0000"/>
              </a:buClr>
              <a:buFont typeface="Wingdings" pitchFamily="2" charset="2"/>
              <a:buChar char="§"/>
            </a:pPr>
            <a:r>
              <a:rPr lang="en-US" sz="2400" dirty="0" smtClean="0"/>
              <a:t>5.6 is one of the TEKS.</a:t>
            </a:r>
          </a:p>
          <a:p>
            <a:pPr lvl="1">
              <a:buClr>
                <a:srgbClr val="FF0000"/>
              </a:buClr>
              <a:buFont typeface="Wingdings" pitchFamily="2" charset="2"/>
              <a:buChar char="§"/>
            </a:pPr>
            <a:r>
              <a:rPr lang="en-US" sz="2400" dirty="0" smtClean="0"/>
              <a:t>5.6D is an SE which fall below the TEKS. </a:t>
            </a:r>
          </a:p>
          <a:p>
            <a:pPr>
              <a:buFontTx/>
              <a:buNone/>
            </a:pPr>
            <a:r>
              <a:rPr lang="en-US" sz="2400" b="1" i="1" dirty="0" smtClean="0"/>
              <a:t>	5.6		Force, motion and energy. The</a:t>
            </a:r>
          </a:p>
          <a:p>
            <a:pPr>
              <a:buFontTx/>
              <a:buNone/>
            </a:pPr>
            <a:r>
              <a:rPr lang="en-US" sz="2400" b="1" i="1" dirty="0" smtClean="0"/>
              <a:t>			student knows that energy occurs in</a:t>
            </a:r>
          </a:p>
          <a:p>
            <a:pPr>
              <a:buFontTx/>
              <a:buNone/>
            </a:pPr>
            <a:r>
              <a:rPr lang="en-US" sz="2400" b="1" i="1" dirty="0" smtClean="0"/>
              <a:t>			many forms and can be observed in</a:t>
            </a:r>
          </a:p>
          <a:p>
            <a:pPr>
              <a:buFontTx/>
              <a:buNone/>
            </a:pPr>
            <a:r>
              <a:rPr lang="en-US" sz="2400" b="1" i="1" dirty="0" smtClean="0"/>
              <a:t>			cycles, patterns, and systems. The</a:t>
            </a:r>
          </a:p>
          <a:p>
            <a:pPr>
              <a:buFontTx/>
              <a:buNone/>
            </a:pPr>
            <a:r>
              <a:rPr lang="en-US" sz="2400" b="1" i="1" dirty="0" smtClean="0"/>
              <a:t>			student is expected to:</a:t>
            </a:r>
            <a:endParaRPr lang="en-US" sz="2400" b="1" dirty="0" smtClean="0"/>
          </a:p>
          <a:p>
            <a:pPr>
              <a:buFontTx/>
              <a:buNone/>
            </a:pPr>
            <a:r>
              <a:rPr lang="en-US" sz="2400" b="1" dirty="0" smtClean="0"/>
              <a:t>	</a:t>
            </a:r>
            <a:r>
              <a:rPr lang="en-US" sz="2400" dirty="0" smtClean="0"/>
              <a:t>5.6D	Design an experiment that tests 				the effect of force on an object.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Effect transition="in" filter="diamond(in)">
                                      <p:cBhvr>
                                        <p:cTn id="7" dur="500"/>
                                        <p:tgtEl>
                                          <p:spTgt spid="368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6866">
                                            <p:txEl>
                                              <p:pRg st="1" end="1"/>
                                            </p:txEl>
                                          </p:spTgt>
                                        </p:tgtEl>
                                        <p:attrNameLst>
                                          <p:attrName>style.visibility</p:attrName>
                                        </p:attrNameLst>
                                      </p:cBhvr>
                                      <p:to>
                                        <p:strVal val="visible"/>
                                      </p:to>
                                    </p:set>
                                    <p:animEffect transition="in" filter="blinds(horizontal)">
                                      <p:cBhvr>
                                        <p:cTn id="12" dur="500"/>
                                        <p:tgtEl>
                                          <p:spTgt spid="368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6866">
                                            <p:txEl>
                                              <p:pRg st="2" end="2"/>
                                            </p:txEl>
                                          </p:spTgt>
                                        </p:tgtEl>
                                        <p:attrNameLst>
                                          <p:attrName>style.visibility</p:attrName>
                                        </p:attrNameLst>
                                      </p:cBhvr>
                                      <p:to>
                                        <p:strVal val="visible"/>
                                      </p:to>
                                    </p:set>
                                    <p:animEffect transition="in" filter="diamond(in)">
                                      <p:cBhvr>
                                        <p:cTn id="17" dur="500"/>
                                        <p:tgtEl>
                                          <p:spTgt spid="368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6866">
                                            <p:txEl>
                                              <p:pRg st="3" end="3"/>
                                            </p:txEl>
                                          </p:spTgt>
                                        </p:tgtEl>
                                        <p:attrNameLst>
                                          <p:attrName>style.visibility</p:attrName>
                                        </p:attrNameLst>
                                      </p:cBhvr>
                                      <p:to>
                                        <p:strVal val="visible"/>
                                      </p:to>
                                    </p:set>
                                    <p:animEffect transition="in" filter="diamond(in)">
                                      <p:cBhvr>
                                        <p:cTn id="22" dur="500"/>
                                        <p:tgtEl>
                                          <p:spTgt spid="3686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6866">
                                            <p:txEl>
                                              <p:pRg st="4" end="4"/>
                                            </p:txEl>
                                          </p:spTgt>
                                        </p:tgtEl>
                                        <p:attrNameLst>
                                          <p:attrName>style.visibility</p:attrName>
                                        </p:attrNameLst>
                                      </p:cBhvr>
                                      <p:to>
                                        <p:strVal val="visible"/>
                                      </p:to>
                                    </p:set>
                                    <p:animEffect transition="in" filter="diamond(in)">
                                      <p:cBhvr>
                                        <p:cTn id="27" dur="500"/>
                                        <p:tgtEl>
                                          <p:spTgt spid="3686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36866">
                                            <p:txEl>
                                              <p:pRg st="9" end="9"/>
                                            </p:txEl>
                                          </p:spTgt>
                                        </p:tgtEl>
                                        <p:attrNameLst>
                                          <p:attrName>style.visibility</p:attrName>
                                        </p:attrNameLst>
                                      </p:cBhvr>
                                      <p:to>
                                        <p:strVal val="visible"/>
                                      </p:to>
                                    </p:set>
                                    <p:animEffect transition="in" filter="diamond(in)">
                                      <p:cBhvr>
                                        <p:cTn id="32" dur="500"/>
                                        <p:tgtEl>
                                          <p:spTgt spid="36866">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6866">
                                            <p:txEl>
                                              <p:pRg st="5" end="5"/>
                                            </p:txEl>
                                          </p:spTgt>
                                        </p:tgtEl>
                                        <p:attrNameLst>
                                          <p:attrName>style.visibility</p:attrName>
                                        </p:attrNameLst>
                                      </p:cBhvr>
                                      <p:to>
                                        <p:strVal val="visible"/>
                                      </p:to>
                                    </p:set>
                                    <p:animEffect transition="in" filter="box(in)">
                                      <p:cBhvr>
                                        <p:cTn id="37" dur="500"/>
                                        <p:tgtEl>
                                          <p:spTgt spid="36866">
                                            <p:txEl>
                                              <p:pRg st="5" end="5"/>
                                            </p:txEl>
                                          </p:spTgt>
                                        </p:tgtEl>
                                      </p:cBhvr>
                                    </p:animEffect>
                                  </p:childTnLst>
                                </p:cTn>
                              </p:par>
                              <p:par>
                                <p:cTn id="38" presetID="4" presetClass="entr" presetSubtype="16" fill="hold" nodeType="withEffect">
                                  <p:stCondLst>
                                    <p:cond delay="0"/>
                                  </p:stCondLst>
                                  <p:childTnLst>
                                    <p:set>
                                      <p:cBhvr>
                                        <p:cTn id="39" dur="1" fill="hold">
                                          <p:stCondLst>
                                            <p:cond delay="0"/>
                                          </p:stCondLst>
                                        </p:cTn>
                                        <p:tgtEl>
                                          <p:spTgt spid="36866">
                                            <p:txEl>
                                              <p:pRg st="6" end="6"/>
                                            </p:txEl>
                                          </p:spTgt>
                                        </p:tgtEl>
                                        <p:attrNameLst>
                                          <p:attrName>style.visibility</p:attrName>
                                        </p:attrNameLst>
                                      </p:cBhvr>
                                      <p:to>
                                        <p:strVal val="visible"/>
                                      </p:to>
                                    </p:set>
                                    <p:animEffect transition="in" filter="box(in)">
                                      <p:cBhvr>
                                        <p:cTn id="40" dur="500"/>
                                        <p:tgtEl>
                                          <p:spTgt spid="36866">
                                            <p:txEl>
                                              <p:pRg st="6" end="6"/>
                                            </p:txEl>
                                          </p:spTgt>
                                        </p:tgtEl>
                                      </p:cBhvr>
                                    </p:animEffect>
                                  </p:childTnLst>
                                </p:cTn>
                              </p:par>
                              <p:par>
                                <p:cTn id="41" presetID="4" presetClass="entr" presetSubtype="16" fill="hold" nodeType="withEffect">
                                  <p:stCondLst>
                                    <p:cond delay="0"/>
                                  </p:stCondLst>
                                  <p:childTnLst>
                                    <p:set>
                                      <p:cBhvr>
                                        <p:cTn id="42" dur="1" fill="hold">
                                          <p:stCondLst>
                                            <p:cond delay="0"/>
                                          </p:stCondLst>
                                        </p:cTn>
                                        <p:tgtEl>
                                          <p:spTgt spid="36866">
                                            <p:txEl>
                                              <p:pRg st="7" end="7"/>
                                            </p:txEl>
                                          </p:spTgt>
                                        </p:tgtEl>
                                        <p:attrNameLst>
                                          <p:attrName>style.visibility</p:attrName>
                                        </p:attrNameLst>
                                      </p:cBhvr>
                                      <p:to>
                                        <p:strVal val="visible"/>
                                      </p:to>
                                    </p:set>
                                    <p:animEffect transition="in" filter="box(in)">
                                      <p:cBhvr>
                                        <p:cTn id="43" dur="500"/>
                                        <p:tgtEl>
                                          <p:spTgt spid="36866">
                                            <p:txEl>
                                              <p:pRg st="7" end="7"/>
                                            </p:txEl>
                                          </p:spTgt>
                                        </p:tgtEl>
                                      </p:cBhvr>
                                    </p:animEffect>
                                  </p:childTnLst>
                                </p:cTn>
                              </p:par>
                              <p:par>
                                <p:cTn id="44" presetID="4" presetClass="entr" presetSubtype="16" fill="hold" nodeType="withEffect">
                                  <p:stCondLst>
                                    <p:cond delay="0"/>
                                  </p:stCondLst>
                                  <p:childTnLst>
                                    <p:set>
                                      <p:cBhvr>
                                        <p:cTn id="45" dur="1" fill="hold">
                                          <p:stCondLst>
                                            <p:cond delay="0"/>
                                          </p:stCondLst>
                                        </p:cTn>
                                        <p:tgtEl>
                                          <p:spTgt spid="36866">
                                            <p:txEl>
                                              <p:pRg st="8" end="8"/>
                                            </p:txEl>
                                          </p:spTgt>
                                        </p:tgtEl>
                                        <p:attrNameLst>
                                          <p:attrName>style.visibility</p:attrName>
                                        </p:attrNameLst>
                                      </p:cBhvr>
                                      <p:to>
                                        <p:strVal val="visible"/>
                                      </p:to>
                                    </p:set>
                                    <p:animEffect transition="in" filter="box(in)">
                                      <p:cBhvr>
                                        <p:cTn id="46" dur="500"/>
                                        <p:tgtEl>
                                          <p:spTgt spid="36866">
                                            <p:txEl>
                                              <p:pRg st="8" end="8"/>
                                            </p:txEl>
                                          </p:spTgt>
                                        </p:tgtEl>
                                      </p:cBhvr>
                                    </p:animEffect>
                                  </p:childTnLst>
                                </p:cTn>
                              </p:par>
                              <p:par>
                                <p:cTn id="47" presetID="4" presetClass="entr" presetSubtype="16" fill="hold" nodeType="withEffect">
                                  <p:stCondLst>
                                    <p:cond delay="0"/>
                                  </p:stCondLst>
                                  <p:childTnLst>
                                    <p:set>
                                      <p:cBhvr>
                                        <p:cTn id="48" dur="1" fill="hold">
                                          <p:stCondLst>
                                            <p:cond delay="0"/>
                                          </p:stCondLst>
                                        </p:cTn>
                                        <p:tgtEl>
                                          <p:spTgt spid="36866">
                                            <p:txEl>
                                              <p:pRg st="9" end="9"/>
                                            </p:txEl>
                                          </p:spTgt>
                                        </p:tgtEl>
                                        <p:attrNameLst>
                                          <p:attrName>style.visibility</p:attrName>
                                        </p:attrNameLst>
                                      </p:cBhvr>
                                      <p:to>
                                        <p:strVal val="visible"/>
                                      </p:to>
                                    </p:set>
                                    <p:animEffect transition="in" filter="box(in)">
                                      <p:cBhvr>
                                        <p:cTn id="49" dur="500"/>
                                        <p:tgtEl>
                                          <p:spTgt spid="36866">
                                            <p:txEl>
                                              <p:pRg st="9" end="9"/>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nodeType="clickEffect">
                                  <p:stCondLst>
                                    <p:cond delay="0"/>
                                  </p:stCondLst>
                                  <p:childTnLst>
                                    <p:set>
                                      <p:cBhvr>
                                        <p:cTn id="53" dur="1" fill="hold">
                                          <p:stCondLst>
                                            <p:cond delay="0"/>
                                          </p:stCondLst>
                                        </p:cTn>
                                        <p:tgtEl>
                                          <p:spTgt spid="36866">
                                            <p:txEl>
                                              <p:pRg st="10" end="10"/>
                                            </p:txEl>
                                          </p:spTgt>
                                        </p:tgtEl>
                                        <p:attrNameLst>
                                          <p:attrName>style.visibility</p:attrName>
                                        </p:attrNameLst>
                                      </p:cBhvr>
                                      <p:to>
                                        <p:strVal val="visible"/>
                                      </p:to>
                                    </p:set>
                                    <p:animEffect transition="in" filter="box(in)">
                                      <p:cBhvr>
                                        <p:cTn id="54" dur="500"/>
                                        <p:tgtEl>
                                          <p:spTgt spid="3686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914400" y="157163"/>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en-US" sz="4000" smtClean="0"/>
              <a:t>5</a:t>
            </a:r>
            <a:r>
              <a:rPr lang="en-US" sz="4000" baseline="30000" smtClean="0"/>
              <a:t>th</a:t>
            </a:r>
            <a:r>
              <a:rPr lang="en-US" sz="4000" smtClean="0"/>
              <a:t> Grade Science (2010) </a:t>
            </a:r>
            <a:br>
              <a:rPr lang="en-US" sz="4000" smtClean="0"/>
            </a:br>
            <a:r>
              <a:rPr lang="en-US" sz="2800" smtClean="0"/>
              <a:t>38 Student Expectations</a:t>
            </a:r>
          </a:p>
        </p:txBody>
      </p:sp>
      <p:graphicFrame>
        <p:nvGraphicFramePr>
          <p:cNvPr id="1026" name="Object 2"/>
          <p:cNvGraphicFramePr>
            <a:graphicFrameLocks noGrp="1" noChangeAspect="1"/>
          </p:cNvGraphicFramePr>
          <p:nvPr>
            <p:ph idx="1"/>
          </p:nvPr>
        </p:nvGraphicFramePr>
        <p:xfrm>
          <a:off x="0" y="1600200"/>
          <a:ext cx="9144000" cy="4724400"/>
        </p:xfrm>
        <a:graphic>
          <a:graphicData uri="http://schemas.openxmlformats.org/presentationml/2006/ole">
            <p:oleObj spid="_x0000_s50178" name="Chart" r:id="rId5" imgW="7772400" imgH="4114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457200" y="76200"/>
            <a:ext cx="8229600" cy="1143000"/>
          </a:xfrm>
        </p:spPr>
        <p:txBody>
          <a:bodyPr/>
          <a:lstStyle/>
          <a:p>
            <a:r>
              <a:rPr lang="en-US" sz="4000" dirty="0"/>
              <a:t>3</a:t>
            </a:r>
            <a:r>
              <a:rPr lang="en-US" sz="4000" baseline="30000" dirty="0"/>
              <a:t>rd</a:t>
            </a:r>
            <a:r>
              <a:rPr lang="en-US" sz="4000" dirty="0"/>
              <a:t> Grade ELA (2009) </a:t>
            </a:r>
            <a:br>
              <a:rPr lang="en-US" sz="4000" dirty="0"/>
            </a:br>
            <a:r>
              <a:rPr lang="en-US" sz="2800" dirty="0"/>
              <a:t>105 Student Expectations</a:t>
            </a:r>
          </a:p>
        </p:txBody>
      </p:sp>
      <p:graphicFrame>
        <p:nvGraphicFramePr>
          <p:cNvPr id="265219" name="Object 3"/>
          <p:cNvGraphicFramePr>
            <a:graphicFrameLocks noChangeAspect="1"/>
          </p:cNvGraphicFramePr>
          <p:nvPr>
            <p:ph idx="1"/>
          </p:nvPr>
        </p:nvGraphicFramePr>
        <p:xfrm>
          <a:off x="0" y="1538288"/>
          <a:ext cx="9143999" cy="4786312"/>
        </p:xfrm>
        <a:graphic>
          <a:graphicData uri="http://schemas.openxmlformats.org/presentationml/2006/ole">
            <p:oleObj spid="_x0000_s51202" name="Chart" r:id="rId5" imgW="7772400" imgH="4114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3813"/>
            <a:ext cx="8229600" cy="1143000"/>
          </a:xfrm>
        </p:spPr>
        <p:txBody>
          <a:bodyPr/>
          <a:lstStyle/>
          <a:p>
            <a:pPr eaLnBrk="1" hangingPunct="1"/>
            <a:r>
              <a:rPr lang="en-US" sz="4000" smtClean="0"/>
              <a:t>7</a:t>
            </a:r>
            <a:r>
              <a:rPr lang="en-US" sz="4000" baseline="30000" smtClean="0"/>
              <a:t>th</a:t>
            </a:r>
            <a:r>
              <a:rPr lang="en-US" sz="4000" smtClean="0"/>
              <a:t> Grade Math</a:t>
            </a:r>
            <a:r>
              <a:rPr lang="en-US" sz="4800" smtClean="0"/>
              <a:t> </a:t>
            </a:r>
            <a:br>
              <a:rPr lang="en-US" sz="4800" smtClean="0"/>
            </a:br>
            <a:r>
              <a:rPr lang="en-US" sz="2800" smtClean="0"/>
              <a:t>34 Student Expectations</a:t>
            </a:r>
          </a:p>
        </p:txBody>
      </p:sp>
      <p:graphicFrame>
        <p:nvGraphicFramePr>
          <p:cNvPr id="1026" name="Object 3"/>
          <p:cNvGraphicFramePr>
            <a:graphicFrameLocks noChangeAspect="1"/>
          </p:cNvGraphicFramePr>
          <p:nvPr>
            <p:ph idx="1"/>
          </p:nvPr>
        </p:nvGraphicFramePr>
        <p:xfrm>
          <a:off x="0" y="1290638"/>
          <a:ext cx="9150350" cy="5541962"/>
        </p:xfrm>
        <a:graphic>
          <a:graphicData uri="http://schemas.openxmlformats.org/presentationml/2006/ole">
            <p:oleObj spid="_x0000_s52226" name="Chart" r:id="rId5" imgW="3790950" imgH="2295525" progId="Excel.Sheet.8">
              <p:embed/>
            </p:oleObj>
          </a:graphicData>
        </a:graphic>
      </p:graphicFrame>
      <p:sp>
        <p:nvSpPr>
          <p:cNvPr id="1028" name="Text Box 4"/>
          <p:cNvSpPr txBox="1">
            <a:spLocks noChangeArrowheads="1"/>
          </p:cNvSpPr>
          <p:nvPr/>
        </p:nvSpPr>
        <p:spPr bwMode="auto">
          <a:xfrm>
            <a:off x="4648200" y="5943600"/>
            <a:ext cx="2514600" cy="366713"/>
          </a:xfrm>
          <a:prstGeom prst="rect">
            <a:avLst/>
          </a:prstGeom>
          <a:noFill/>
          <a:ln w="9525">
            <a:noFill/>
            <a:miter lim="800000"/>
            <a:headEnd/>
            <a:tailEnd/>
          </a:ln>
        </p:spPr>
        <p:txBody>
          <a:bodyPr>
            <a:spAutoFit/>
          </a:bodyPr>
          <a:lstStyle/>
          <a:p>
            <a:pPr eaLnBrk="0" hangingPunct="0">
              <a:spcBef>
                <a:spcPct val="50000"/>
              </a:spcBef>
            </a:pPr>
            <a:r>
              <a:rPr lang="en-US"/>
              <a:t>*Unique Examples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457200" y="76200"/>
            <a:ext cx="8229600" cy="1143000"/>
          </a:xfrm>
        </p:spPr>
        <p:txBody>
          <a:bodyPr/>
          <a:lstStyle/>
          <a:p>
            <a:r>
              <a:rPr lang="en-US" sz="4000" dirty="0" smtClean="0"/>
              <a:t>8</a:t>
            </a:r>
            <a:r>
              <a:rPr lang="en-US" sz="4000" baseline="30000" dirty="0" smtClean="0"/>
              <a:t>th</a:t>
            </a:r>
            <a:r>
              <a:rPr lang="en-US" sz="4000" dirty="0" smtClean="0"/>
              <a:t> Grade </a:t>
            </a:r>
            <a:r>
              <a:rPr lang="en-US" sz="4000" dirty="0"/>
              <a:t>ELA (2009) </a:t>
            </a:r>
            <a:br>
              <a:rPr lang="en-US" sz="4000" dirty="0"/>
            </a:br>
            <a:r>
              <a:rPr lang="en-US" sz="2800" dirty="0"/>
              <a:t>105 Student Expectations</a:t>
            </a:r>
          </a:p>
        </p:txBody>
      </p:sp>
      <p:graphicFrame>
        <p:nvGraphicFramePr>
          <p:cNvPr id="265219" name="Object 3"/>
          <p:cNvGraphicFramePr>
            <a:graphicFrameLocks noChangeAspect="1"/>
          </p:cNvGraphicFramePr>
          <p:nvPr>
            <p:ph idx="1"/>
          </p:nvPr>
        </p:nvGraphicFramePr>
        <p:xfrm>
          <a:off x="0" y="1538288"/>
          <a:ext cx="9143999" cy="4710112"/>
        </p:xfrm>
        <a:graphic>
          <a:graphicData uri="http://schemas.openxmlformats.org/presentationml/2006/ole">
            <p:oleObj spid="_x0000_s49154" name="Chart" r:id="rId5" imgW="7772400" imgH="4114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0" y="317500"/>
            <a:ext cx="9144000" cy="1143000"/>
          </a:xfrm>
        </p:spPr>
        <p:txBody>
          <a:bodyPr/>
          <a:lstStyle/>
          <a:p>
            <a:pPr eaLnBrk="1" hangingPunct="1"/>
            <a:r>
              <a:rPr lang="en-US" sz="4000" smtClean="0">
                <a:solidFill>
                  <a:schemeClr val="tx1"/>
                </a:solidFill>
              </a:rPr>
              <a:t> High School  World History </a:t>
            </a:r>
            <a:br>
              <a:rPr lang="en-US" sz="4000" smtClean="0">
                <a:solidFill>
                  <a:schemeClr val="tx1"/>
                </a:solidFill>
              </a:rPr>
            </a:br>
            <a:r>
              <a:rPr lang="en-US" sz="2800" smtClean="0">
                <a:solidFill>
                  <a:schemeClr val="tx1"/>
                </a:solidFill>
              </a:rPr>
              <a:t>80</a:t>
            </a:r>
            <a:r>
              <a:rPr lang="en-US" sz="4000" smtClean="0">
                <a:solidFill>
                  <a:schemeClr val="tx1"/>
                </a:solidFill>
              </a:rPr>
              <a:t> </a:t>
            </a:r>
            <a:r>
              <a:rPr lang="en-US" sz="2400" smtClean="0">
                <a:solidFill>
                  <a:schemeClr val="tx1"/>
                </a:solidFill>
              </a:rPr>
              <a:t>Student Expectations</a:t>
            </a:r>
          </a:p>
        </p:txBody>
      </p:sp>
      <p:graphicFrame>
        <p:nvGraphicFramePr>
          <p:cNvPr id="2050" name="Object 3"/>
          <p:cNvGraphicFramePr>
            <a:graphicFrameLocks noChangeAspect="1"/>
          </p:cNvGraphicFramePr>
          <p:nvPr>
            <p:ph idx="1"/>
          </p:nvPr>
        </p:nvGraphicFramePr>
        <p:xfrm>
          <a:off x="0" y="1651000"/>
          <a:ext cx="9144000" cy="5105400"/>
        </p:xfrm>
        <a:graphic>
          <a:graphicData uri="http://schemas.openxmlformats.org/presentationml/2006/ole">
            <p:oleObj spid="_x0000_s2050" name="Chart" r:id="rId5" imgW="7772400" imgH="4114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76200"/>
            <a:ext cx="8229600" cy="1143000"/>
          </a:xfrm>
        </p:spPr>
        <p:txBody>
          <a:bodyPr/>
          <a:lstStyle/>
          <a:p>
            <a:r>
              <a:rPr lang="en-US" dirty="0" smtClean="0"/>
              <a:t>TEKS Revisions</a:t>
            </a:r>
          </a:p>
        </p:txBody>
      </p:sp>
      <p:sp>
        <p:nvSpPr>
          <p:cNvPr id="314371" name="Rectangle 3"/>
          <p:cNvSpPr>
            <a:spLocks noGrp="1" noChangeArrowheads="1"/>
          </p:cNvSpPr>
          <p:nvPr>
            <p:ph type="body" idx="1"/>
          </p:nvPr>
        </p:nvSpPr>
        <p:spPr>
          <a:xfrm>
            <a:off x="228600" y="1219200"/>
            <a:ext cx="8686800" cy="5562600"/>
          </a:xfrm>
        </p:spPr>
        <p:txBody>
          <a:bodyPr/>
          <a:lstStyle/>
          <a:p>
            <a:r>
              <a:rPr lang="en-US" sz="2800" dirty="0" smtClean="0"/>
              <a:t>Purpose: To add clarity and specificity.</a:t>
            </a:r>
          </a:p>
          <a:p>
            <a:r>
              <a:rPr lang="en-US" sz="2800" dirty="0" smtClean="0"/>
              <a:t>ELA taught this year. Tested 2010/2011.</a:t>
            </a:r>
          </a:p>
          <a:p>
            <a:r>
              <a:rPr lang="en-US" sz="2800" dirty="0" smtClean="0"/>
              <a:t>Science taught  2010-2011. Tested 2011-2012.</a:t>
            </a:r>
          </a:p>
          <a:p>
            <a:r>
              <a:rPr lang="en-US" sz="2800" dirty="0" smtClean="0"/>
              <a:t>Social Studies taught 2011-2012. Tested 2012-2013. </a:t>
            </a:r>
          </a:p>
          <a:p>
            <a:r>
              <a:rPr lang="en-US" sz="2800" dirty="0" smtClean="0"/>
              <a:t>Math TEKS will be revised in 2012-2013.</a:t>
            </a:r>
          </a:p>
          <a:p>
            <a:r>
              <a:rPr lang="en-US" sz="2800" dirty="0" smtClean="0"/>
              <a:t>Although becoming clearer, it’s still NOT enough!</a:t>
            </a:r>
          </a:p>
          <a:p>
            <a:r>
              <a:rPr lang="en-US" sz="2800" dirty="0" smtClean="0"/>
              <a:t>CSCOPE has created “Specificities” to help you.</a:t>
            </a:r>
          </a:p>
          <a:p>
            <a:r>
              <a:rPr lang="en-US" sz="2800" dirty="0" smtClean="0"/>
              <a:t>Word of the day?</a:t>
            </a:r>
          </a:p>
          <a:p>
            <a:pPr lvl="1"/>
            <a:r>
              <a:rPr lang="en-US" sz="3200" b="1" dirty="0" smtClean="0"/>
              <a:t>SPECIFICITY!</a:t>
            </a:r>
          </a:p>
        </p:txBody>
      </p:sp>
      <p:pic>
        <p:nvPicPr>
          <p:cNvPr id="53250" name="Picture 2" descr="C:\Users\Nancy\AppData\Local\Microsoft\Windows\Temporary Internet Files\Content.IE5\FPZ7VYYE\MC900078812[1].wmf"/>
          <p:cNvPicPr>
            <a:picLocks noChangeAspect="1" noChangeArrowheads="1"/>
          </p:cNvPicPr>
          <p:nvPr/>
        </p:nvPicPr>
        <p:blipFill>
          <a:blip r:embed="rId3" cstate="print"/>
          <a:srcRect/>
          <a:stretch>
            <a:fillRect/>
          </a:stretch>
        </p:blipFill>
        <p:spPr bwMode="auto">
          <a:xfrm>
            <a:off x="7086600" y="0"/>
            <a:ext cx="1905000" cy="2266293"/>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14371">
                                            <p:txEl>
                                              <p:pRg st="1" end="1"/>
                                            </p:txEl>
                                          </p:spTgt>
                                        </p:tgtEl>
                                        <p:attrNameLst>
                                          <p:attrName>style.visibility</p:attrName>
                                        </p:attrNameLst>
                                      </p:cBhvr>
                                      <p:to>
                                        <p:strVal val="visible"/>
                                      </p:to>
                                    </p:set>
                                    <p:animEffect transition="in" filter="checkerboard(across)">
                                      <p:cBhvr>
                                        <p:cTn id="7" dur="500"/>
                                        <p:tgtEl>
                                          <p:spTgt spid="3143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14371">
                                            <p:txEl>
                                              <p:pRg st="2" end="2"/>
                                            </p:txEl>
                                          </p:spTgt>
                                        </p:tgtEl>
                                        <p:attrNameLst>
                                          <p:attrName>style.visibility</p:attrName>
                                        </p:attrNameLst>
                                      </p:cBhvr>
                                      <p:to>
                                        <p:strVal val="visible"/>
                                      </p:to>
                                    </p:set>
                                    <p:animEffect transition="in" filter="checkerboard(across)">
                                      <p:cBhvr>
                                        <p:cTn id="12" dur="500"/>
                                        <p:tgtEl>
                                          <p:spTgt spid="3143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14371">
                                            <p:txEl>
                                              <p:pRg st="3" end="3"/>
                                            </p:txEl>
                                          </p:spTgt>
                                        </p:tgtEl>
                                        <p:attrNameLst>
                                          <p:attrName>style.visibility</p:attrName>
                                        </p:attrNameLst>
                                      </p:cBhvr>
                                      <p:to>
                                        <p:strVal val="visible"/>
                                      </p:to>
                                    </p:set>
                                    <p:animEffect transition="in" filter="checkerboard(across)">
                                      <p:cBhvr>
                                        <p:cTn id="17" dur="500"/>
                                        <p:tgtEl>
                                          <p:spTgt spid="3143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14371">
                                            <p:txEl>
                                              <p:pRg st="4" end="4"/>
                                            </p:txEl>
                                          </p:spTgt>
                                        </p:tgtEl>
                                        <p:attrNameLst>
                                          <p:attrName>style.visibility</p:attrName>
                                        </p:attrNameLst>
                                      </p:cBhvr>
                                      <p:to>
                                        <p:strVal val="visible"/>
                                      </p:to>
                                    </p:set>
                                    <p:animEffect transition="in" filter="checkerboard(across)">
                                      <p:cBhvr>
                                        <p:cTn id="22" dur="500"/>
                                        <p:tgtEl>
                                          <p:spTgt spid="31437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14371">
                                            <p:txEl>
                                              <p:pRg st="5" end="5"/>
                                            </p:txEl>
                                          </p:spTgt>
                                        </p:tgtEl>
                                        <p:attrNameLst>
                                          <p:attrName>style.visibility</p:attrName>
                                        </p:attrNameLst>
                                      </p:cBhvr>
                                      <p:to>
                                        <p:strVal val="visible"/>
                                      </p:to>
                                    </p:set>
                                    <p:animEffect transition="in" filter="checkerboard(across)">
                                      <p:cBhvr>
                                        <p:cTn id="27" dur="500"/>
                                        <p:tgtEl>
                                          <p:spTgt spid="314371">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14371">
                                            <p:txEl>
                                              <p:pRg st="6" end="6"/>
                                            </p:txEl>
                                          </p:spTgt>
                                        </p:tgtEl>
                                        <p:attrNameLst>
                                          <p:attrName>style.visibility</p:attrName>
                                        </p:attrNameLst>
                                      </p:cBhvr>
                                      <p:to>
                                        <p:strVal val="visible"/>
                                      </p:to>
                                    </p:set>
                                    <p:animEffect transition="in" filter="checkerboard(across)">
                                      <p:cBhvr>
                                        <p:cTn id="32" dur="500"/>
                                        <p:tgtEl>
                                          <p:spTgt spid="314371">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14371">
                                            <p:txEl>
                                              <p:pRg st="7" end="7"/>
                                            </p:txEl>
                                          </p:spTgt>
                                        </p:tgtEl>
                                        <p:attrNameLst>
                                          <p:attrName>style.visibility</p:attrName>
                                        </p:attrNameLst>
                                      </p:cBhvr>
                                      <p:to>
                                        <p:strVal val="visible"/>
                                      </p:to>
                                    </p:set>
                                    <p:animEffect transition="in" filter="checkerboard(across)">
                                      <p:cBhvr>
                                        <p:cTn id="37" dur="500"/>
                                        <p:tgtEl>
                                          <p:spTgt spid="314371">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314371">
                                            <p:txEl>
                                              <p:pRg st="8" end="8"/>
                                            </p:txEl>
                                          </p:spTgt>
                                        </p:tgtEl>
                                        <p:attrNameLst>
                                          <p:attrName>style.visibility</p:attrName>
                                        </p:attrNameLst>
                                      </p:cBhvr>
                                      <p:to>
                                        <p:strVal val="visible"/>
                                      </p:to>
                                    </p:set>
                                    <p:animEffect transition="in" filter="checkerboard(across)">
                                      <p:cBhvr>
                                        <p:cTn id="42" dur="500"/>
                                        <p:tgtEl>
                                          <p:spTgt spid="31437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457200" y="-228600"/>
            <a:ext cx="8229600" cy="3535363"/>
          </a:xfrm>
        </p:spPr>
        <p:txBody>
          <a:bodyPr/>
          <a:lstStyle/>
          <a:p>
            <a:pPr algn="ctr">
              <a:buFontTx/>
              <a:buNone/>
            </a:pPr>
            <a:endParaRPr lang="en-US" dirty="0" smtClean="0"/>
          </a:p>
          <a:p>
            <a:pPr algn="ctr">
              <a:buFontTx/>
              <a:buNone/>
            </a:pPr>
            <a:endParaRPr lang="en-US" dirty="0" smtClean="0"/>
          </a:p>
          <a:p>
            <a:pPr algn="ctr">
              <a:buFontTx/>
              <a:buNone/>
            </a:pPr>
            <a:r>
              <a:rPr lang="en-US" sz="4400" dirty="0" smtClean="0"/>
              <a:t>So what does CSCOPE </a:t>
            </a:r>
          </a:p>
          <a:p>
            <a:pPr algn="ctr">
              <a:buFontTx/>
              <a:buNone/>
            </a:pPr>
            <a:r>
              <a:rPr lang="en-US" sz="4400" dirty="0" smtClean="0"/>
              <a:t>have to offer?</a:t>
            </a:r>
          </a:p>
        </p:txBody>
      </p:sp>
      <p:pic>
        <p:nvPicPr>
          <p:cNvPr id="54274" name="Picture 2" descr="C:\Users\Nancy\AppData\Local\Microsoft\Windows\Temporary Internet Files\Content.IE5\FPZ7VYYE\MC900232104[1].wmf"/>
          <p:cNvPicPr>
            <a:picLocks noChangeAspect="1" noChangeArrowheads="1"/>
          </p:cNvPicPr>
          <p:nvPr/>
        </p:nvPicPr>
        <p:blipFill>
          <a:blip r:embed="rId3" cstate="print"/>
          <a:srcRect/>
          <a:stretch>
            <a:fillRect/>
          </a:stretch>
        </p:blipFill>
        <p:spPr bwMode="auto">
          <a:xfrm>
            <a:off x="3029139" y="2516935"/>
            <a:ext cx="2762061" cy="4036265"/>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CSCOPE Curriculum Resources</a:t>
            </a:r>
          </a:p>
        </p:txBody>
      </p:sp>
      <p:sp>
        <p:nvSpPr>
          <p:cNvPr id="308227" name="Rectangle 3"/>
          <p:cNvSpPr>
            <a:spLocks noGrp="1" noChangeArrowheads="1"/>
          </p:cNvSpPr>
          <p:nvPr>
            <p:ph type="body" idx="1"/>
          </p:nvPr>
        </p:nvSpPr>
        <p:spPr>
          <a:xfrm>
            <a:off x="457200" y="1295400"/>
            <a:ext cx="8229600" cy="5334000"/>
          </a:xfrm>
        </p:spPr>
        <p:txBody>
          <a:bodyPr/>
          <a:lstStyle/>
          <a:p>
            <a:r>
              <a:rPr lang="en-US" dirty="0" smtClean="0"/>
              <a:t>CSCOPE covers the 4 core subjects K-12:</a:t>
            </a:r>
          </a:p>
          <a:p>
            <a:pPr lvl="1"/>
            <a:r>
              <a:rPr lang="en-US" dirty="0" smtClean="0"/>
              <a:t>ELA, Math, Social Studies, and Science. </a:t>
            </a:r>
          </a:p>
          <a:p>
            <a:pPr lvl="1"/>
            <a:r>
              <a:rPr lang="en-US" dirty="0" smtClean="0"/>
              <a:t>Teachers have access to all four K-12 tools regardless of assignment.</a:t>
            </a:r>
          </a:p>
          <a:p>
            <a:r>
              <a:rPr lang="en-US" dirty="0" smtClean="0"/>
              <a:t>CSCOPE has 5 main documents:</a:t>
            </a:r>
          </a:p>
          <a:p>
            <a:pPr lvl="1"/>
            <a:r>
              <a:rPr lang="en-US" dirty="0" smtClean="0"/>
              <a:t>Vertical Alignment Document (VAD)</a:t>
            </a:r>
          </a:p>
          <a:p>
            <a:pPr lvl="1"/>
            <a:r>
              <a:rPr lang="en-US" dirty="0" smtClean="0"/>
              <a:t>Year at-a-Glance (YAG)</a:t>
            </a:r>
          </a:p>
          <a:p>
            <a:pPr lvl="1"/>
            <a:r>
              <a:rPr lang="en-US" dirty="0" smtClean="0"/>
              <a:t>Instructional Focus Document (IFD)</a:t>
            </a:r>
          </a:p>
          <a:p>
            <a:pPr lvl="1"/>
            <a:r>
              <a:rPr lang="en-US" dirty="0" smtClean="0"/>
              <a:t>Unit Assessments</a:t>
            </a:r>
          </a:p>
          <a:p>
            <a:pPr lvl="1"/>
            <a:r>
              <a:rPr lang="en-US" dirty="0" smtClean="0"/>
              <a:t>Exemplar Lessons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8227">
                                            <p:txEl>
                                              <p:pRg st="0" end="0"/>
                                            </p:txEl>
                                          </p:spTgt>
                                        </p:tgtEl>
                                        <p:attrNameLst>
                                          <p:attrName>style.visibility</p:attrName>
                                        </p:attrNameLst>
                                      </p:cBhvr>
                                      <p:to>
                                        <p:strVal val="visible"/>
                                      </p:to>
                                    </p:set>
                                    <p:animEffect transition="in" filter="blinds(horizontal)">
                                      <p:cBhvr>
                                        <p:cTn id="7" dur="500"/>
                                        <p:tgtEl>
                                          <p:spTgt spid="3082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8227">
                                            <p:txEl>
                                              <p:pRg st="1" end="1"/>
                                            </p:txEl>
                                          </p:spTgt>
                                        </p:tgtEl>
                                        <p:attrNameLst>
                                          <p:attrName>style.visibility</p:attrName>
                                        </p:attrNameLst>
                                      </p:cBhvr>
                                      <p:to>
                                        <p:strVal val="visible"/>
                                      </p:to>
                                    </p:set>
                                    <p:animEffect transition="in" filter="blinds(horizontal)">
                                      <p:cBhvr>
                                        <p:cTn id="12" dur="500"/>
                                        <p:tgtEl>
                                          <p:spTgt spid="3082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08227">
                                            <p:txEl>
                                              <p:pRg st="2" end="2"/>
                                            </p:txEl>
                                          </p:spTgt>
                                        </p:tgtEl>
                                        <p:attrNameLst>
                                          <p:attrName>style.visibility</p:attrName>
                                        </p:attrNameLst>
                                      </p:cBhvr>
                                      <p:to>
                                        <p:strVal val="visible"/>
                                      </p:to>
                                    </p:set>
                                    <p:animEffect transition="in" filter="blinds(horizontal)">
                                      <p:cBhvr>
                                        <p:cTn id="17" dur="500"/>
                                        <p:tgtEl>
                                          <p:spTgt spid="3082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08227">
                                            <p:txEl>
                                              <p:pRg st="3" end="3"/>
                                            </p:txEl>
                                          </p:spTgt>
                                        </p:tgtEl>
                                        <p:attrNameLst>
                                          <p:attrName>style.visibility</p:attrName>
                                        </p:attrNameLst>
                                      </p:cBhvr>
                                      <p:to>
                                        <p:strVal val="visible"/>
                                      </p:to>
                                    </p:set>
                                    <p:animEffect transition="in" filter="blinds(horizontal)">
                                      <p:cBhvr>
                                        <p:cTn id="22" dur="500"/>
                                        <p:tgtEl>
                                          <p:spTgt spid="3082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08227">
                                            <p:txEl>
                                              <p:pRg st="4" end="4"/>
                                            </p:txEl>
                                          </p:spTgt>
                                        </p:tgtEl>
                                        <p:attrNameLst>
                                          <p:attrName>style.visibility</p:attrName>
                                        </p:attrNameLst>
                                      </p:cBhvr>
                                      <p:to>
                                        <p:strVal val="visible"/>
                                      </p:to>
                                    </p:set>
                                    <p:animEffect transition="in" filter="blinds(horizontal)">
                                      <p:cBhvr>
                                        <p:cTn id="27" dur="500"/>
                                        <p:tgtEl>
                                          <p:spTgt spid="30822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08227">
                                            <p:txEl>
                                              <p:pRg st="5" end="5"/>
                                            </p:txEl>
                                          </p:spTgt>
                                        </p:tgtEl>
                                        <p:attrNameLst>
                                          <p:attrName>style.visibility</p:attrName>
                                        </p:attrNameLst>
                                      </p:cBhvr>
                                      <p:to>
                                        <p:strVal val="visible"/>
                                      </p:to>
                                    </p:set>
                                    <p:animEffect transition="in" filter="blinds(horizontal)">
                                      <p:cBhvr>
                                        <p:cTn id="32" dur="500"/>
                                        <p:tgtEl>
                                          <p:spTgt spid="30822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08227">
                                            <p:txEl>
                                              <p:pRg st="6" end="6"/>
                                            </p:txEl>
                                          </p:spTgt>
                                        </p:tgtEl>
                                        <p:attrNameLst>
                                          <p:attrName>style.visibility</p:attrName>
                                        </p:attrNameLst>
                                      </p:cBhvr>
                                      <p:to>
                                        <p:strVal val="visible"/>
                                      </p:to>
                                    </p:set>
                                    <p:animEffect transition="in" filter="blinds(horizontal)">
                                      <p:cBhvr>
                                        <p:cTn id="37" dur="500"/>
                                        <p:tgtEl>
                                          <p:spTgt spid="30822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08227">
                                            <p:txEl>
                                              <p:pRg st="7" end="7"/>
                                            </p:txEl>
                                          </p:spTgt>
                                        </p:tgtEl>
                                        <p:attrNameLst>
                                          <p:attrName>style.visibility</p:attrName>
                                        </p:attrNameLst>
                                      </p:cBhvr>
                                      <p:to>
                                        <p:strVal val="visible"/>
                                      </p:to>
                                    </p:set>
                                    <p:animEffect transition="in" filter="blinds(horizontal)">
                                      <p:cBhvr>
                                        <p:cTn id="42" dur="500"/>
                                        <p:tgtEl>
                                          <p:spTgt spid="30822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08227">
                                            <p:txEl>
                                              <p:pRg st="8" end="8"/>
                                            </p:txEl>
                                          </p:spTgt>
                                        </p:tgtEl>
                                        <p:attrNameLst>
                                          <p:attrName>style.visibility</p:attrName>
                                        </p:attrNameLst>
                                      </p:cBhvr>
                                      <p:to>
                                        <p:strVal val="visible"/>
                                      </p:to>
                                    </p:set>
                                    <p:animEffect transition="in" filter="blinds(horizontal)">
                                      <p:cBhvr>
                                        <p:cTn id="47" dur="500"/>
                                        <p:tgtEl>
                                          <p:spTgt spid="30822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p:txBody>
          <a:bodyPr/>
          <a:lstStyle/>
          <a:p>
            <a:endParaRPr lang="en-US" smtClean="0"/>
          </a:p>
        </p:txBody>
      </p:sp>
      <p:pic>
        <p:nvPicPr>
          <p:cNvPr id="14339" name="Content Placeholder 2"/>
          <p:cNvPicPr>
            <a:picLocks noGrp="1" noChangeAspect="1" noChangeArrowheads="1"/>
          </p:cNvPicPr>
          <p:nvPr>
            <p:ph idx="4294967295"/>
          </p:nvPr>
        </p:nvPicPr>
        <p:blipFill>
          <a:blip r:embed="rId3" cstate="print"/>
          <a:srcRect l="18433" t="15154" r="17380" b="5717"/>
          <a:stretch>
            <a:fillRect/>
          </a:stretch>
        </p:blipFill>
        <p:spPr>
          <a:xfrm>
            <a:off x="0" y="0"/>
            <a:ext cx="9144000" cy="6858000"/>
          </a:xfrm>
        </p:spPr>
      </p:pic>
      <p:sp>
        <p:nvSpPr>
          <p:cNvPr id="2" name="Oval 1"/>
          <p:cNvSpPr/>
          <p:nvPr/>
        </p:nvSpPr>
        <p:spPr>
          <a:xfrm>
            <a:off x="76200" y="685800"/>
            <a:ext cx="1219200" cy="4572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1600200" y="685800"/>
            <a:ext cx="1219200" cy="4572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7391400" y="685800"/>
            <a:ext cx="1219200" cy="4572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52400"/>
            <a:ext cx="8229600" cy="1143000"/>
          </a:xfrm>
        </p:spPr>
        <p:txBody>
          <a:bodyPr/>
          <a:lstStyle/>
          <a:p>
            <a:pPr eaLnBrk="1" hangingPunct="1"/>
            <a:r>
              <a:rPr lang="en-US" dirty="0" smtClean="0"/>
              <a:t>Welcoming Comments	</a:t>
            </a:r>
          </a:p>
        </p:txBody>
      </p:sp>
      <p:sp>
        <p:nvSpPr>
          <p:cNvPr id="19458" name="Rectangle 3"/>
          <p:cNvSpPr>
            <a:spLocks noGrp="1" noChangeArrowheads="1"/>
          </p:cNvSpPr>
          <p:nvPr>
            <p:ph type="body" idx="1"/>
          </p:nvPr>
        </p:nvSpPr>
        <p:spPr>
          <a:xfrm>
            <a:off x="457200" y="1066800"/>
            <a:ext cx="8229600" cy="5638800"/>
          </a:xfrm>
        </p:spPr>
        <p:txBody>
          <a:bodyPr/>
          <a:lstStyle/>
          <a:p>
            <a:pPr eaLnBrk="1" hangingPunct="1"/>
            <a:r>
              <a:rPr lang="en-US" sz="2800" dirty="0" smtClean="0"/>
              <a:t>Content of Folder</a:t>
            </a:r>
          </a:p>
          <a:p>
            <a:pPr eaLnBrk="1" hangingPunct="1"/>
            <a:r>
              <a:rPr lang="en-US" sz="2800" dirty="0" smtClean="0"/>
              <a:t>Norms and Goals</a:t>
            </a:r>
          </a:p>
          <a:p>
            <a:pPr lvl="1" eaLnBrk="1" hangingPunct="1"/>
            <a:r>
              <a:rPr lang="en-US" sz="2400" dirty="0" err="1" smtClean="0"/>
              <a:t>Celfonias</a:t>
            </a:r>
            <a:r>
              <a:rPr lang="en-US" sz="2400" dirty="0" smtClean="0"/>
              <a:t> </a:t>
            </a:r>
            <a:r>
              <a:rPr lang="en-US" sz="2400" dirty="0" err="1" smtClean="0"/>
              <a:t>quieti</a:t>
            </a:r>
            <a:endParaRPr lang="en-US" sz="2400" dirty="0" smtClean="0"/>
          </a:p>
          <a:p>
            <a:pPr lvl="1" eaLnBrk="1" hangingPunct="1"/>
            <a:r>
              <a:rPr lang="en-US" sz="2400" dirty="0" err="1" smtClean="0"/>
              <a:t>Relaxio</a:t>
            </a:r>
            <a:r>
              <a:rPr lang="en-US" sz="2400" dirty="0" smtClean="0"/>
              <a:t> </a:t>
            </a:r>
            <a:r>
              <a:rPr lang="en-US" sz="2400" dirty="0" err="1" smtClean="0"/>
              <a:t>frequenti</a:t>
            </a:r>
            <a:endParaRPr lang="en-US" sz="2400" dirty="0" smtClean="0"/>
          </a:p>
          <a:p>
            <a:pPr lvl="1" eaLnBrk="1" hangingPunct="1"/>
            <a:r>
              <a:rPr lang="en-US" sz="2400" dirty="0" err="1" smtClean="0"/>
              <a:t>Longus</a:t>
            </a:r>
            <a:r>
              <a:rPr lang="en-US" sz="2400" dirty="0" smtClean="0"/>
              <a:t> </a:t>
            </a:r>
            <a:r>
              <a:rPr lang="en-US" sz="2400" dirty="0" err="1" smtClean="0"/>
              <a:t>lunchus</a:t>
            </a:r>
            <a:endParaRPr lang="en-US" sz="2400" dirty="0" smtClean="0"/>
          </a:p>
          <a:p>
            <a:pPr lvl="1" eaLnBrk="1" hangingPunct="1"/>
            <a:r>
              <a:rPr lang="en-US" sz="2400" dirty="0" err="1" smtClean="0"/>
              <a:t>Distractos</a:t>
            </a:r>
            <a:r>
              <a:rPr lang="en-US" sz="2400" dirty="0" smtClean="0"/>
              <a:t> </a:t>
            </a:r>
            <a:r>
              <a:rPr lang="en-US" sz="2400" dirty="0" err="1" smtClean="0"/>
              <a:t>minimus</a:t>
            </a:r>
            <a:endParaRPr lang="en-US" sz="2400" dirty="0" smtClean="0"/>
          </a:p>
          <a:p>
            <a:pPr lvl="1" eaLnBrk="1" hangingPunct="1"/>
            <a:r>
              <a:rPr lang="en-US" sz="2400" dirty="0" err="1" smtClean="0"/>
              <a:t>Attitudios</a:t>
            </a:r>
            <a:r>
              <a:rPr lang="en-US" sz="2400" dirty="0" smtClean="0"/>
              <a:t> </a:t>
            </a:r>
            <a:r>
              <a:rPr lang="en-US" sz="2400" dirty="0" err="1" smtClean="0"/>
              <a:t>positivus</a:t>
            </a:r>
            <a:r>
              <a:rPr lang="en-US" sz="2400" dirty="0" smtClean="0"/>
              <a:t> </a:t>
            </a:r>
          </a:p>
          <a:p>
            <a:pPr lvl="1" eaLnBrk="1" hangingPunct="1"/>
            <a:r>
              <a:rPr lang="en-US" sz="2400" dirty="0" err="1" smtClean="0"/>
              <a:t>Practicius</a:t>
            </a:r>
            <a:r>
              <a:rPr lang="en-US" sz="2400" dirty="0" smtClean="0"/>
              <a:t> </a:t>
            </a:r>
            <a:r>
              <a:rPr lang="en-US" sz="2400" dirty="0" err="1" smtClean="0"/>
              <a:t>aplenti</a:t>
            </a:r>
            <a:endParaRPr lang="en-US" sz="2400" dirty="0" smtClean="0"/>
          </a:p>
          <a:p>
            <a:pPr lvl="1" eaLnBrk="1" hangingPunct="1"/>
            <a:r>
              <a:rPr lang="en-US" sz="2400" dirty="0" err="1" smtClean="0"/>
              <a:t>Expertus</a:t>
            </a:r>
            <a:r>
              <a:rPr lang="en-US" sz="2400" dirty="0" smtClean="0"/>
              <a:t> </a:t>
            </a:r>
            <a:r>
              <a:rPr lang="en-US" sz="2400" dirty="0" err="1" smtClean="0"/>
              <a:t>becomus</a:t>
            </a:r>
            <a:endParaRPr lang="en-US" sz="2400" dirty="0" smtClean="0"/>
          </a:p>
          <a:p>
            <a:pPr lvl="1" eaLnBrk="1" hangingPunct="1"/>
            <a:r>
              <a:rPr lang="en-US" sz="2400" dirty="0" smtClean="0"/>
              <a:t>Me </a:t>
            </a:r>
            <a:r>
              <a:rPr lang="en-US" sz="2400" dirty="0" err="1" smtClean="0"/>
              <a:t>thinkus</a:t>
            </a:r>
            <a:r>
              <a:rPr lang="en-US" sz="2400" dirty="0" smtClean="0"/>
              <a:t> CSCOPUS </a:t>
            </a:r>
            <a:r>
              <a:rPr lang="en-US" sz="2400" dirty="0" err="1" smtClean="0"/>
              <a:t>Fantasticus</a:t>
            </a:r>
            <a:r>
              <a:rPr lang="en-US" sz="2400" dirty="0" smtClean="0"/>
              <a:t>!</a:t>
            </a:r>
          </a:p>
        </p:txBody>
      </p:sp>
      <p:pic>
        <p:nvPicPr>
          <p:cNvPr id="25614" name="Picture 14" descr="C:\Users\Nancy\AppData\Local\Microsoft\Windows\Temporary Internet Files\Content.IE5\514WZHZM\MP900384832[1].jpg"/>
          <p:cNvPicPr>
            <a:picLocks noChangeAspect="1" noChangeArrowheads="1"/>
          </p:cNvPicPr>
          <p:nvPr/>
        </p:nvPicPr>
        <p:blipFill>
          <a:blip r:embed="rId4" cstate="print"/>
          <a:srcRect l="5952" t="6585" r="4762" b="8394"/>
          <a:stretch>
            <a:fillRect/>
          </a:stretch>
        </p:blipFill>
        <p:spPr bwMode="auto">
          <a:xfrm rot="2275473">
            <a:off x="4473775" y="1831359"/>
            <a:ext cx="4118559" cy="258096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blinds(horizontal)">
                                      <p:cBhvr>
                                        <p:cTn id="7" dur="500"/>
                                        <p:tgtEl>
                                          <p:spTgt spid="194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58">
                                            <p:txEl>
                                              <p:pRg st="1" end="1"/>
                                            </p:txEl>
                                          </p:spTgt>
                                        </p:tgtEl>
                                        <p:attrNameLst>
                                          <p:attrName>style.visibility</p:attrName>
                                        </p:attrNameLst>
                                      </p:cBhvr>
                                      <p:to>
                                        <p:strVal val="visible"/>
                                      </p:to>
                                    </p:set>
                                    <p:animEffect transition="in" filter="blinds(horizontal)">
                                      <p:cBhvr>
                                        <p:cTn id="12" dur="500"/>
                                        <p:tgtEl>
                                          <p:spTgt spid="194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9458">
                                            <p:txEl>
                                              <p:pRg st="2" end="2"/>
                                            </p:txEl>
                                          </p:spTgt>
                                        </p:tgtEl>
                                        <p:attrNameLst>
                                          <p:attrName>style.visibility</p:attrName>
                                        </p:attrNameLst>
                                      </p:cBhvr>
                                      <p:to>
                                        <p:strVal val="visible"/>
                                      </p:to>
                                    </p:set>
                                    <p:animEffect transition="in" filter="blinds(horizontal)">
                                      <p:cBhvr>
                                        <p:cTn id="17" dur="500"/>
                                        <p:tgtEl>
                                          <p:spTgt spid="1945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9458">
                                            <p:txEl>
                                              <p:pRg st="3" end="3"/>
                                            </p:txEl>
                                          </p:spTgt>
                                        </p:tgtEl>
                                        <p:attrNameLst>
                                          <p:attrName>style.visibility</p:attrName>
                                        </p:attrNameLst>
                                      </p:cBhvr>
                                      <p:to>
                                        <p:strVal val="visible"/>
                                      </p:to>
                                    </p:set>
                                    <p:animEffect transition="in" filter="blinds(horizontal)">
                                      <p:cBhvr>
                                        <p:cTn id="22" dur="500"/>
                                        <p:tgtEl>
                                          <p:spTgt spid="1945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9458">
                                            <p:txEl>
                                              <p:pRg st="4" end="4"/>
                                            </p:txEl>
                                          </p:spTgt>
                                        </p:tgtEl>
                                        <p:attrNameLst>
                                          <p:attrName>style.visibility</p:attrName>
                                        </p:attrNameLst>
                                      </p:cBhvr>
                                      <p:to>
                                        <p:strVal val="visible"/>
                                      </p:to>
                                    </p:set>
                                    <p:animEffect transition="in" filter="blinds(horizontal)">
                                      <p:cBhvr>
                                        <p:cTn id="27" dur="500"/>
                                        <p:tgtEl>
                                          <p:spTgt spid="1945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9458">
                                            <p:txEl>
                                              <p:pRg st="5" end="5"/>
                                            </p:txEl>
                                          </p:spTgt>
                                        </p:tgtEl>
                                        <p:attrNameLst>
                                          <p:attrName>style.visibility</p:attrName>
                                        </p:attrNameLst>
                                      </p:cBhvr>
                                      <p:to>
                                        <p:strVal val="visible"/>
                                      </p:to>
                                    </p:set>
                                    <p:animEffect transition="in" filter="blinds(horizontal)">
                                      <p:cBhvr>
                                        <p:cTn id="32" dur="500"/>
                                        <p:tgtEl>
                                          <p:spTgt spid="1945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9458">
                                            <p:txEl>
                                              <p:pRg st="6" end="6"/>
                                            </p:txEl>
                                          </p:spTgt>
                                        </p:tgtEl>
                                        <p:attrNameLst>
                                          <p:attrName>style.visibility</p:attrName>
                                        </p:attrNameLst>
                                      </p:cBhvr>
                                      <p:to>
                                        <p:strVal val="visible"/>
                                      </p:to>
                                    </p:set>
                                    <p:animEffect transition="in" filter="blinds(horizontal)">
                                      <p:cBhvr>
                                        <p:cTn id="37" dur="500"/>
                                        <p:tgtEl>
                                          <p:spTgt spid="1945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9458">
                                            <p:txEl>
                                              <p:pRg st="7" end="7"/>
                                            </p:txEl>
                                          </p:spTgt>
                                        </p:tgtEl>
                                        <p:attrNameLst>
                                          <p:attrName>style.visibility</p:attrName>
                                        </p:attrNameLst>
                                      </p:cBhvr>
                                      <p:to>
                                        <p:strVal val="visible"/>
                                      </p:to>
                                    </p:set>
                                    <p:animEffect transition="in" filter="blinds(horizontal)">
                                      <p:cBhvr>
                                        <p:cTn id="42" dur="500"/>
                                        <p:tgtEl>
                                          <p:spTgt spid="1945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9458">
                                            <p:txEl>
                                              <p:pRg st="8" end="8"/>
                                            </p:txEl>
                                          </p:spTgt>
                                        </p:tgtEl>
                                        <p:attrNameLst>
                                          <p:attrName>style.visibility</p:attrName>
                                        </p:attrNameLst>
                                      </p:cBhvr>
                                      <p:to>
                                        <p:strVal val="visible"/>
                                      </p:to>
                                    </p:set>
                                    <p:animEffect transition="in" filter="blinds(horizontal)">
                                      <p:cBhvr>
                                        <p:cTn id="47" dur="500"/>
                                        <p:tgtEl>
                                          <p:spTgt spid="19458">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9458">
                                            <p:txEl>
                                              <p:pRg st="9" end="9"/>
                                            </p:txEl>
                                          </p:spTgt>
                                        </p:tgtEl>
                                        <p:attrNameLst>
                                          <p:attrName>style.visibility</p:attrName>
                                        </p:attrNameLst>
                                      </p:cBhvr>
                                      <p:to>
                                        <p:strVal val="visible"/>
                                      </p:to>
                                    </p:set>
                                    <p:animEffect transition="in" filter="blinds(horizontal)">
                                      <p:cBhvr>
                                        <p:cTn id="52" dur="500"/>
                                        <p:tgtEl>
                                          <p:spTgt spid="1945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4" cstate="print"/>
          <a:srcRect l="20625" t="23000" r="20000" b="7000"/>
          <a:stretch>
            <a:fillRect/>
          </a:stretch>
        </p:blipFill>
        <p:spPr bwMode="auto">
          <a:xfrm>
            <a:off x="42984" y="0"/>
            <a:ext cx="910101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3554" name="AutoShape 2"/>
          <p:cNvSpPr>
            <a:spLocks noChangeAspect="1" noChangeArrowheads="1"/>
          </p:cNvSpPr>
          <p:nvPr/>
        </p:nvSpPr>
        <p:spPr bwMode="auto">
          <a:xfrm>
            <a:off x="609600" y="1373188"/>
            <a:ext cx="7997825" cy="4113212"/>
          </a:xfrm>
          <a:prstGeom prst="flowChartAlternateProcess">
            <a:avLst/>
          </a:prstGeom>
          <a:solidFill>
            <a:srgbClr val="008000"/>
          </a:solidFill>
          <a:ln w="76200">
            <a:solidFill>
              <a:schemeClr val="bg2"/>
            </a:solidFill>
            <a:miter lim="800000"/>
            <a:headEnd/>
            <a:tailEnd/>
          </a:ln>
        </p:spPr>
        <p:txBody>
          <a:bodyPr wrap="none" anchor="ctr"/>
          <a:lstStyle/>
          <a:p>
            <a:pPr algn="ctr"/>
            <a:r>
              <a:rPr lang="en-US" sz="4800" b="1">
                <a:solidFill>
                  <a:srgbClr val="FFFF66"/>
                </a:solidFill>
              </a:rPr>
              <a:t>Vertical Alignment </a:t>
            </a:r>
          </a:p>
          <a:p>
            <a:pPr algn="ctr"/>
            <a:r>
              <a:rPr lang="en-US" sz="4800" b="1">
                <a:solidFill>
                  <a:srgbClr val="FFFF66"/>
                </a:solidFill>
              </a:rPr>
              <a:t>Document (VAD)</a:t>
            </a:r>
          </a:p>
          <a:p>
            <a:pPr algn="ctr"/>
            <a:r>
              <a:rPr lang="en-US" sz="4800" b="1">
                <a:solidFill>
                  <a:schemeClr val="bg1"/>
                </a:solidFill>
              </a:rPr>
              <a:t>Standards 12-K in </a:t>
            </a:r>
          </a:p>
          <a:p>
            <a:pPr algn="ctr"/>
            <a:r>
              <a:rPr lang="en-US" sz="4800" b="1">
                <a:solidFill>
                  <a:schemeClr val="bg1"/>
                </a:solidFill>
              </a:rPr>
              <a:t>the Core Content Areas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114300"/>
            <a:ext cx="8229600" cy="1143000"/>
          </a:xfrm>
        </p:spPr>
        <p:txBody>
          <a:bodyPr/>
          <a:lstStyle/>
          <a:p>
            <a:pPr eaLnBrk="1" hangingPunct="1"/>
            <a:r>
              <a:rPr lang="en-US" sz="4000" b="1" smtClean="0">
                <a:solidFill>
                  <a:schemeClr val="tx1"/>
                </a:solidFill>
              </a:rPr>
              <a:t>Creation of the VAD</a:t>
            </a:r>
            <a:br>
              <a:rPr lang="en-US" sz="4000" b="1" smtClean="0">
                <a:solidFill>
                  <a:schemeClr val="tx1"/>
                </a:solidFill>
              </a:rPr>
            </a:br>
            <a:r>
              <a:rPr lang="en-US" sz="4000" b="1" smtClean="0">
                <a:solidFill>
                  <a:schemeClr val="tx1"/>
                </a:solidFill>
              </a:rPr>
              <a:t>(Vertical Alignment Document)</a:t>
            </a:r>
          </a:p>
        </p:txBody>
      </p:sp>
      <p:sp>
        <p:nvSpPr>
          <p:cNvPr id="53251" name="Rectangle 3"/>
          <p:cNvSpPr>
            <a:spLocks noGrp="1" noChangeArrowheads="1"/>
          </p:cNvSpPr>
          <p:nvPr>
            <p:ph type="body" sz="half" idx="1"/>
          </p:nvPr>
        </p:nvSpPr>
        <p:spPr>
          <a:xfrm>
            <a:off x="666750" y="1206500"/>
            <a:ext cx="8153400" cy="4267200"/>
          </a:xfrm>
        </p:spPr>
        <p:txBody>
          <a:bodyPr/>
          <a:lstStyle/>
          <a:p>
            <a:pPr eaLnBrk="1" hangingPunct="1">
              <a:lnSpc>
                <a:spcPct val="80000"/>
              </a:lnSpc>
              <a:buFontTx/>
              <a:buNone/>
            </a:pPr>
            <a:endParaRPr lang="en-US" sz="1600" smtClean="0"/>
          </a:p>
          <a:p>
            <a:pPr eaLnBrk="1" hangingPunct="1">
              <a:lnSpc>
                <a:spcPct val="80000"/>
              </a:lnSpc>
              <a:buFontTx/>
              <a:buBlip>
                <a:blip r:embed="rId4"/>
              </a:buBlip>
            </a:pPr>
            <a:r>
              <a:rPr lang="en-US" smtClean="0"/>
              <a:t>Adding </a:t>
            </a:r>
            <a:r>
              <a:rPr lang="en-US" b="1" i="1" u="sng" smtClean="0"/>
              <a:t>Clarity</a:t>
            </a:r>
            <a:r>
              <a:rPr lang="en-US" smtClean="0"/>
              <a:t> and </a:t>
            </a:r>
            <a:r>
              <a:rPr lang="en-US" b="1" i="1" u="sng" smtClean="0"/>
              <a:t>Specificity</a:t>
            </a:r>
            <a:r>
              <a:rPr lang="en-US" smtClean="0"/>
              <a:t> to the TEKS through the use of released TAKS tests, TAKS information booklets, TEA produced study guides, Dana Center materials, etc.  </a:t>
            </a:r>
          </a:p>
          <a:p>
            <a:pPr eaLnBrk="1" hangingPunct="1">
              <a:lnSpc>
                <a:spcPct val="80000"/>
              </a:lnSpc>
            </a:pPr>
            <a:endParaRPr lang="en-US" smtClean="0"/>
          </a:p>
          <a:p>
            <a:pPr eaLnBrk="1" hangingPunct="1">
              <a:lnSpc>
                <a:spcPct val="80000"/>
              </a:lnSpc>
              <a:buFontTx/>
              <a:buBlip>
                <a:blip r:embed="rId5"/>
              </a:buBlip>
            </a:pPr>
            <a:r>
              <a:rPr lang="en-US" b="1" i="1" u="sng" smtClean="0"/>
              <a:t>Alignment</a:t>
            </a:r>
            <a:r>
              <a:rPr lang="en-US" smtClean="0"/>
              <a:t> of TEKS from a 12-K        perspective</a:t>
            </a:r>
          </a:p>
          <a:p>
            <a:pPr lvl="1" eaLnBrk="1" hangingPunct="1">
              <a:lnSpc>
                <a:spcPct val="80000"/>
              </a:lnSpc>
              <a:buFontTx/>
              <a:buBlip>
                <a:blip r:embed="rId5"/>
              </a:buBlip>
            </a:pPr>
            <a:r>
              <a:rPr lang="en-US" smtClean="0"/>
              <a:t>Begin with the end in mind!</a:t>
            </a:r>
          </a:p>
          <a:p>
            <a:pPr eaLnBrk="1" hangingPunct="1">
              <a:lnSpc>
                <a:spcPct val="80000"/>
              </a:lnSpc>
              <a:buFontTx/>
              <a:buNone/>
            </a:pPr>
            <a:endParaRPr lang="en-US" smtClean="0"/>
          </a:p>
        </p:txBody>
      </p:sp>
      <p:pic>
        <p:nvPicPr>
          <p:cNvPr id="24580" name="Picture 4" descr="c_scope_logo_white"/>
          <p:cNvPicPr>
            <a:picLocks noChangeAspect="1" noChangeArrowheads="1"/>
          </p:cNvPicPr>
          <p:nvPr/>
        </p:nvPicPr>
        <p:blipFill>
          <a:blip r:embed="rId6" cstate="print"/>
          <a:srcRect/>
          <a:stretch>
            <a:fillRect/>
          </a:stretch>
        </p:blipFill>
        <p:spPr bwMode="auto">
          <a:xfrm>
            <a:off x="7848600" y="6019800"/>
            <a:ext cx="1066800" cy="650875"/>
          </a:xfrm>
          <a:prstGeom prst="rect">
            <a:avLst/>
          </a:prstGeom>
          <a:noFill/>
          <a:ln w="9525">
            <a:noFill/>
            <a:miter lim="800000"/>
            <a:headEnd/>
            <a:tailEnd/>
          </a:ln>
        </p:spPr>
      </p:pic>
      <p:pic>
        <p:nvPicPr>
          <p:cNvPr id="24581" name="Picture 5" descr="region 19 logo"/>
          <p:cNvPicPr>
            <a:picLocks noChangeAspect="1" noChangeArrowheads="1"/>
          </p:cNvPicPr>
          <p:nvPr/>
        </p:nvPicPr>
        <p:blipFill>
          <a:blip r:embed="rId7" cstate="print"/>
          <a:srcRect/>
          <a:stretch>
            <a:fillRect/>
          </a:stretch>
        </p:blipFill>
        <p:spPr bwMode="auto">
          <a:xfrm>
            <a:off x="7162800" y="6019800"/>
            <a:ext cx="685800" cy="6508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3251">
                                            <p:txEl>
                                              <p:pRg st="1" end="1"/>
                                            </p:txEl>
                                          </p:spTgt>
                                        </p:tgtEl>
                                        <p:attrNameLst>
                                          <p:attrName>style.visibility</p:attrName>
                                        </p:attrNameLst>
                                      </p:cBhvr>
                                      <p:to>
                                        <p:strVal val="visible"/>
                                      </p:to>
                                    </p:set>
                                    <p:animEffect transition="in" filter="checkerboard(across)">
                                      <p:cBhvr>
                                        <p:cTn id="7" dur="500"/>
                                        <p:tgtEl>
                                          <p:spTgt spid="532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3251">
                                            <p:txEl>
                                              <p:pRg st="3" end="3"/>
                                            </p:txEl>
                                          </p:spTgt>
                                        </p:tgtEl>
                                        <p:attrNameLst>
                                          <p:attrName>style.visibility</p:attrName>
                                        </p:attrNameLst>
                                      </p:cBhvr>
                                      <p:to>
                                        <p:strVal val="visible"/>
                                      </p:to>
                                    </p:set>
                                    <p:animEffect transition="in" filter="checkerboard(across)">
                                      <p:cBhvr>
                                        <p:cTn id="12" dur="500"/>
                                        <p:tgtEl>
                                          <p:spTgt spid="53251">
                                            <p:txEl>
                                              <p:pRg st="3" end="3"/>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53251">
                                            <p:txEl>
                                              <p:pRg st="4" end="4"/>
                                            </p:txEl>
                                          </p:spTgt>
                                        </p:tgtEl>
                                        <p:attrNameLst>
                                          <p:attrName>style.visibility</p:attrName>
                                        </p:attrNameLst>
                                      </p:cBhvr>
                                      <p:to>
                                        <p:strVal val="visible"/>
                                      </p:to>
                                    </p:set>
                                    <p:animEffect transition="in" filter="diamond(in)">
                                      <p:cBhvr>
                                        <p:cTn id="15" dur="2000"/>
                                        <p:tgtEl>
                                          <p:spTgt spid="532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25602" name="Picture 3"/>
          <p:cNvPicPr>
            <a:picLocks noChangeAspect="1" noChangeArrowheads="1"/>
          </p:cNvPicPr>
          <p:nvPr/>
        </p:nvPicPr>
        <p:blipFill>
          <a:blip r:embed="rId4" cstate="print"/>
          <a:srcRect l="18333" t="15672" r="17084" b="3236"/>
          <a:stretch>
            <a:fillRect/>
          </a:stretch>
        </p:blipFill>
        <p:spPr bwMode="auto">
          <a:xfrm>
            <a:off x="0" y="0"/>
            <a:ext cx="9372600" cy="7196138"/>
          </a:xfrm>
          <a:prstGeom prst="rect">
            <a:avLst/>
          </a:prstGeom>
          <a:noFill/>
          <a:ln w="9525">
            <a:noFill/>
            <a:miter lim="800000"/>
            <a:headEnd/>
            <a:tailEnd/>
          </a:ln>
        </p:spPr>
      </p:pic>
      <p:sp>
        <p:nvSpPr>
          <p:cNvPr id="3" name="Rectangle 2"/>
          <p:cNvSpPr/>
          <p:nvPr/>
        </p:nvSpPr>
        <p:spPr>
          <a:xfrm>
            <a:off x="609600" y="1219200"/>
            <a:ext cx="2590800" cy="5334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09600" y="1752600"/>
            <a:ext cx="2590800" cy="3810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2133600"/>
            <a:ext cx="838200" cy="2286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066800" y="2362200"/>
            <a:ext cx="1600200" cy="3048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43000" y="2667000"/>
            <a:ext cx="1981200" cy="23622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5"/>
                                        </p:tgtEl>
                                        <p:attrNameLst>
                                          <p:attrName>ppt_x</p:attrName>
                                        </p:attrNameLst>
                                      </p:cBhvr>
                                      <p:tavLst>
                                        <p:tav tm="0">
                                          <p:val>
                                            <p:strVal val="ppt_x"/>
                                          </p:val>
                                        </p:tav>
                                        <p:tav tm="100000">
                                          <p:val>
                                            <p:strVal val="ppt_x"/>
                                          </p:val>
                                        </p:tav>
                                      </p:tavLst>
                                    </p:anim>
                                    <p:anim calcmode="lin" valueType="num">
                                      <p:cBhvr additive="base">
                                        <p:cTn id="25" dur="500"/>
                                        <p:tgtEl>
                                          <p:spTgt spid="5"/>
                                        </p:tgtEl>
                                        <p:attrNameLst>
                                          <p:attrName>ppt_y</p:attrName>
                                        </p:attrNameLst>
                                      </p:cBhvr>
                                      <p:tavLst>
                                        <p:tav tm="0">
                                          <p:val>
                                            <p:strVal val="ppt_y"/>
                                          </p:val>
                                        </p:tav>
                                        <p:tav tm="100000">
                                          <p:val>
                                            <p:strVal val="1+ppt_h/2"/>
                                          </p:val>
                                        </p:tav>
                                      </p:tavLst>
                                    </p:anim>
                                    <p:set>
                                      <p:cBhvr>
                                        <p:cTn id="26" dur="1" fill="hold">
                                          <p:stCondLst>
                                            <p:cond delay="499"/>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6"/>
                                        </p:tgtEl>
                                        <p:attrNameLst>
                                          <p:attrName>ppt_x</p:attrName>
                                        </p:attrNameLst>
                                      </p:cBhvr>
                                      <p:tavLst>
                                        <p:tav tm="0">
                                          <p:val>
                                            <p:strVal val="ppt_x"/>
                                          </p:val>
                                        </p:tav>
                                        <p:tav tm="100000">
                                          <p:val>
                                            <p:strVal val="ppt_x"/>
                                          </p:val>
                                        </p:tav>
                                      </p:tavLst>
                                    </p:anim>
                                    <p:anim calcmode="lin" valueType="num">
                                      <p:cBhvr additive="base">
                                        <p:cTn id="37" dur="500"/>
                                        <p:tgtEl>
                                          <p:spTgt spid="6"/>
                                        </p:tgtEl>
                                        <p:attrNameLst>
                                          <p:attrName>ppt_y</p:attrName>
                                        </p:attrNameLst>
                                      </p:cBhvr>
                                      <p:tavLst>
                                        <p:tav tm="0">
                                          <p:val>
                                            <p:strVal val="ppt_y"/>
                                          </p:val>
                                        </p:tav>
                                        <p:tav tm="100000">
                                          <p:val>
                                            <p:strVal val="1+ppt_h/2"/>
                                          </p:val>
                                        </p:tav>
                                      </p:tavLst>
                                    </p:anim>
                                    <p:set>
                                      <p:cBhvr>
                                        <p:cTn id="38" dur="1" fill="hold">
                                          <p:stCondLst>
                                            <p:cond delay="4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500"/>
                                        <p:tgtEl>
                                          <p:spTgt spid="7"/>
                                        </p:tgtEl>
                                        <p:attrNameLst>
                                          <p:attrName>ppt_x</p:attrName>
                                        </p:attrNameLst>
                                      </p:cBhvr>
                                      <p:tavLst>
                                        <p:tav tm="0">
                                          <p:val>
                                            <p:strVal val="ppt_x"/>
                                          </p:val>
                                        </p:tav>
                                        <p:tav tm="100000">
                                          <p:val>
                                            <p:strVal val="ppt_x"/>
                                          </p:val>
                                        </p:tav>
                                      </p:tavLst>
                                    </p:anim>
                                    <p:anim calcmode="lin" valueType="num">
                                      <p:cBhvr additive="base">
                                        <p:cTn id="49" dur="500"/>
                                        <p:tgtEl>
                                          <p:spTgt spid="7"/>
                                        </p:tgtEl>
                                        <p:attrNameLst>
                                          <p:attrName>ppt_y</p:attrName>
                                        </p:attrNameLst>
                                      </p:cBhvr>
                                      <p:tavLst>
                                        <p:tav tm="0">
                                          <p:val>
                                            <p:strVal val="ppt_y"/>
                                          </p:val>
                                        </p:tav>
                                        <p:tav tm="100000">
                                          <p:val>
                                            <p:strVal val="1+ppt_h/2"/>
                                          </p:val>
                                        </p:tav>
                                      </p:tavLst>
                                    </p:anim>
                                    <p:set>
                                      <p:cBhvr>
                                        <p:cTn id="50" dur="1" fill="hold">
                                          <p:stCondLst>
                                            <p:cond delay="499"/>
                                          </p:stCondLst>
                                        </p:cTn>
                                        <p:tgtEl>
                                          <p:spTgt spid="7"/>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xit" presetSubtype="4" fill="hold" grpId="1" nodeType="clickEffect">
                                  <p:stCondLst>
                                    <p:cond delay="0"/>
                                  </p:stCondLst>
                                  <p:childTnLst>
                                    <p:anim calcmode="lin" valueType="num">
                                      <p:cBhvr additive="base">
                                        <p:cTn id="60" dur="500"/>
                                        <p:tgtEl>
                                          <p:spTgt spid="8"/>
                                        </p:tgtEl>
                                        <p:attrNameLst>
                                          <p:attrName>ppt_x</p:attrName>
                                        </p:attrNameLst>
                                      </p:cBhvr>
                                      <p:tavLst>
                                        <p:tav tm="0">
                                          <p:val>
                                            <p:strVal val="ppt_x"/>
                                          </p:val>
                                        </p:tav>
                                        <p:tav tm="100000">
                                          <p:val>
                                            <p:strVal val="ppt_x"/>
                                          </p:val>
                                        </p:tav>
                                      </p:tavLst>
                                    </p:anim>
                                    <p:anim calcmode="lin" valueType="num">
                                      <p:cBhvr additive="base">
                                        <p:cTn id="61" dur="500"/>
                                        <p:tgtEl>
                                          <p:spTgt spid="8"/>
                                        </p:tgtEl>
                                        <p:attrNameLst>
                                          <p:attrName>ppt_y</p:attrName>
                                        </p:attrNameLst>
                                      </p:cBhvr>
                                      <p:tavLst>
                                        <p:tav tm="0">
                                          <p:val>
                                            <p:strVal val="ppt_y"/>
                                          </p:val>
                                        </p:tav>
                                        <p:tav tm="100000">
                                          <p:val>
                                            <p:strVal val="1+ppt_h/2"/>
                                          </p:val>
                                        </p:tav>
                                      </p:tavLst>
                                    </p:anim>
                                    <p:set>
                                      <p:cBhvr>
                                        <p:cTn id="6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5" grpId="1" animBg="1"/>
      <p:bldP spid="6" grpId="0" animBg="1"/>
      <p:bldP spid="6" grpId="1" animBg="1"/>
      <p:bldP spid="7" grpId="0" animBg="1"/>
      <p:bldP spid="7" grpId="1" animBg="1"/>
      <p:bldP spid="8" grpId="0" animBg="1"/>
      <p:bldP spid="8"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26626" name="Picture 4"/>
          <p:cNvPicPr>
            <a:picLocks noChangeAspect="1" noChangeArrowheads="1"/>
          </p:cNvPicPr>
          <p:nvPr/>
        </p:nvPicPr>
        <p:blipFill>
          <a:blip r:embed="rId4" cstate="print"/>
          <a:srcRect l="18333" t="15672" r="17084" b="2554"/>
          <a:stretch>
            <a:fillRect/>
          </a:stretch>
        </p:blipFill>
        <p:spPr bwMode="auto">
          <a:xfrm>
            <a:off x="0" y="-339725"/>
            <a:ext cx="9296400" cy="71977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27650" name="Picture 4"/>
          <p:cNvPicPr>
            <a:picLocks noChangeAspect="1" noChangeArrowheads="1"/>
          </p:cNvPicPr>
          <p:nvPr/>
        </p:nvPicPr>
        <p:blipFill>
          <a:blip r:embed="rId4" cstate="print"/>
          <a:srcRect l="18333" t="15334" r="17084" b="5333"/>
          <a:stretch>
            <a:fillRect/>
          </a:stretch>
        </p:blipFill>
        <p:spPr bwMode="auto">
          <a:xfrm>
            <a:off x="0" y="0"/>
            <a:ext cx="9144000" cy="701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Vertical Alignment Document</a:t>
            </a:r>
            <a:br>
              <a:rPr lang="en-US" dirty="0" smtClean="0"/>
            </a:br>
            <a:r>
              <a:rPr lang="en-US" dirty="0" smtClean="0"/>
              <a:t>(VAD)</a:t>
            </a:r>
          </a:p>
        </p:txBody>
      </p:sp>
      <p:sp>
        <p:nvSpPr>
          <p:cNvPr id="23555" name="Text Placeholder 3"/>
          <p:cNvSpPr>
            <a:spLocks noGrp="1"/>
          </p:cNvSpPr>
          <p:nvPr>
            <p:ph type="body" sz="half" idx="1"/>
          </p:nvPr>
        </p:nvSpPr>
        <p:spPr>
          <a:xfrm>
            <a:off x="457200" y="1600200"/>
            <a:ext cx="4343400" cy="4525963"/>
          </a:xfrm>
        </p:spPr>
        <p:txBody>
          <a:bodyPr/>
          <a:lstStyle/>
          <a:p>
            <a:r>
              <a:rPr lang="en-US" sz="2400" dirty="0" smtClean="0"/>
              <a:t>The “What” of Teaching</a:t>
            </a:r>
          </a:p>
          <a:p>
            <a:r>
              <a:rPr lang="en-US" sz="2400" dirty="0" smtClean="0"/>
              <a:t>Visually represents students’ learning for  their entire academic career</a:t>
            </a:r>
          </a:p>
          <a:p>
            <a:r>
              <a:rPr lang="en-US" sz="2400" dirty="0" smtClean="0"/>
              <a:t>Provides specificity</a:t>
            </a:r>
          </a:p>
          <a:p>
            <a:r>
              <a:rPr lang="en-US" sz="2400" dirty="0" smtClean="0"/>
              <a:t>Supports a vertical continuum</a:t>
            </a:r>
          </a:p>
          <a:p>
            <a:r>
              <a:rPr lang="en-US" sz="2400" dirty="0" smtClean="0"/>
              <a:t>Identifies tested standards</a:t>
            </a:r>
          </a:p>
          <a:p>
            <a:r>
              <a:rPr lang="en-US" sz="2400" dirty="0" smtClean="0"/>
              <a:t>Reflects most current information</a:t>
            </a:r>
          </a:p>
          <a:p>
            <a:pPr>
              <a:buFontTx/>
              <a:buNone/>
            </a:pPr>
            <a:endParaRPr lang="en-US" sz="2400" dirty="0" smtClean="0"/>
          </a:p>
          <a:p>
            <a:endParaRPr lang="en-US" dirty="0" smtClean="0"/>
          </a:p>
        </p:txBody>
      </p:sp>
      <p:pic>
        <p:nvPicPr>
          <p:cNvPr id="23556" name="Picture 5"/>
          <p:cNvPicPr>
            <a:picLocks noChangeAspect="1" noChangeArrowheads="1"/>
          </p:cNvPicPr>
          <p:nvPr/>
        </p:nvPicPr>
        <p:blipFill>
          <a:blip r:embed="rId4" cstate="print"/>
          <a:srcRect/>
          <a:stretch>
            <a:fillRect/>
          </a:stretch>
        </p:blipFill>
        <p:spPr bwMode="auto">
          <a:xfrm>
            <a:off x="5549900" y="1752600"/>
            <a:ext cx="3013075" cy="3886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21186" t="14185" r="16753" b="779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0" y="1752600"/>
            <a:ext cx="1905000" cy="6186309"/>
          </a:xfrm>
          <a:prstGeom prst="rect">
            <a:avLst/>
          </a:prstGeom>
          <a:solidFill>
            <a:srgbClr val="A20000">
              <a:alpha val="40000"/>
            </a:srgbClr>
          </a:solidFill>
        </p:spPr>
        <p:txBody>
          <a:bodyPr wrap="square" rtlCol="0">
            <a:spAutoFit/>
          </a:bodyPr>
          <a:lstStyle/>
          <a:p>
            <a:pPr algn="ctr"/>
            <a:r>
              <a:rPr lang="en-US" sz="4400" b="1" dirty="0" smtClean="0"/>
              <a:t>What</a:t>
            </a:r>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32770" name="AutoShape 2"/>
          <p:cNvSpPr>
            <a:spLocks noChangeAspect="1" noChangeArrowheads="1"/>
          </p:cNvSpPr>
          <p:nvPr/>
        </p:nvSpPr>
        <p:spPr bwMode="auto">
          <a:xfrm>
            <a:off x="228600" y="838200"/>
            <a:ext cx="8607425" cy="4425950"/>
          </a:xfrm>
          <a:prstGeom prst="flowChartAlternateProcess">
            <a:avLst/>
          </a:prstGeom>
          <a:solidFill>
            <a:srgbClr val="008000"/>
          </a:solidFill>
          <a:ln w="76200">
            <a:solidFill>
              <a:schemeClr val="bg2"/>
            </a:solidFill>
            <a:miter lim="800000"/>
            <a:headEnd/>
            <a:tailEnd/>
          </a:ln>
        </p:spPr>
        <p:txBody>
          <a:bodyPr wrap="none" anchor="ctr"/>
          <a:lstStyle/>
          <a:p>
            <a:pPr algn="ctr"/>
            <a:r>
              <a:rPr lang="en-US" sz="4800" b="1">
                <a:solidFill>
                  <a:srgbClr val="FFFF66"/>
                </a:solidFill>
              </a:rPr>
              <a:t>Year at a Glance:  </a:t>
            </a:r>
          </a:p>
          <a:p>
            <a:pPr algn="ctr"/>
            <a:r>
              <a:rPr lang="en-US" sz="4800" b="1">
                <a:solidFill>
                  <a:schemeClr val="bg1"/>
                </a:solidFill>
              </a:rPr>
              <a:t>TEKS bundled into </a:t>
            </a:r>
          </a:p>
          <a:p>
            <a:pPr algn="ctr"/>
            <a:r>
              <a:rPr lang="en-US" sz="4800" b="1">
                <a:solidFill>
                  <a:schemeClr val="bg1"/>
                </a:solidFill>
              </a:rPr>
              <a:t>coherent </a:t>
            </a:r>
          </a:p>
          <a:p>
            <a:pPr algn="ctr"/>
            <a:r>
              <a:rPr lang="en-US" sz="4800" b="1">
                <a:solidFill>
                  <a:schemeClr val="bg1"/>
                </a:solidFill>
              </a:rPr>
              <a:t>units of study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l="11250" t="14667" r="10417" b="4668"/>
          <a:stretch>
            <a:fillRect/>
          </a:stretch>
        </p:blipFill>
        <p:spPr bwMode="auto">
          <a:xfrm>
            <a:off x="0" y="0"/>
            <a:ext cx="9234900" cy="6858000"/>
          </a:xfrm>
          <a:prstGeom prst="rect">
            <a:avLst/>
          </a:prstGeom>
          <a:noFill/>
          <a:ln w="9525">
            <a:noFill/>
            <a:miter lim="800000"/>
            <a:headEnd/>
            <a:tailEnd/>
          </a:ln>
        </p:spPr>
      </p:pic>
      <p:sp>
        <p:nvSpPr>
          <p:cNvPr id="3" name="Rectangle 3"/>
          <p:cNvSpPr>
            <a:spLocks noChangeArrowheads="1"/>
          </p:cNvSpPr>
          <p:nvPr/>
        </p:nvSpPr>
        <p:spPr bwMode="auto">
          <a:xfrm>
            <a:off x="381000" y="1828800"/>
            <a:ext cx="2971800" cy="381000"/>
          </a:xfrm>
          <a:prstGeom prst="rect">
            <a:avLst/>
          </a:prstGeom>
          <a:solidFill>
            <a:srgbClr val="FFFF00">
              <a:alpha val="50195"/>
            </a:srgbClr>
          </a:solidFill>
          <a:ln w="9525">
            <a:noFill/>
            <a:miter lim="800000"/>
            <a:headEnd/>
            <a:tailEnd/>
          </a:ln>
        </p:spPr>
        <p:txBody>
          <a:bodyPr wrap="none" anchor="ctr"/>
          <a:lstStyle/>
          <a:p>
            <a:endParaRPr lang="en-US"/>
          </a:p>
        </p:txBody>
      </p:sp>
      <p:sp>
        <p:nvSpPr>
          <p:cNvPr id="4" name="Text Box 5"/>
          <p:cNvSpPr txBox="1">
            <a:spLocks noChangeArrowheads="1"/>
          </p:cNvSpPr>
          <p:nvPr/>
        </p:nvSpPr>
        <p:spPr bwMode="auto">
          <a:xfrm>
            <a:off x="3276600" y="1828800"/>
            <a:ext cx="1143000" cy="366712"/>
          </a:xfrm>
          <a:prstGeom prst="rect">
            <a:avLst/>
          </a:prstGeom>
          <a:noFill/>
          <a:ln w="9525">
            <a:noFill/>
            <a:miter lim="800000"/>
            <a:headEnd/>
            <a:tailEnd/>
          </a:ln>
        </p:spPr>
        <p:txBody>
          <a:bodyPr>
            <a:spAutoFit/>
          </a:bodyPr>
          <a:lstStyle/>
          <a:p>
            <a:pPr>
              <a:spcBef>
                <a:spcPct val="50000"/>
              </a:spcBef>
            </a:pPr>
            <a:r>
              <a:rPr lang="en-US" dirty="0" smtClean="0"/>
              <a:t>14 </a:t>
            </a:r>
            <a:r>
              <a:rPr lang="en-US" dirty="0"/>
              <a:t>days</a:t>
            </a:r>
          </a:p>
        </p:txBody>
      </p:sp>
      <p:sp>
        <p:nvSpPr>
          <p:cNvPr id="5" name="Rectangle 10"/>
          <p:cNvSpPr>
            <a:spLocks noChangeArrowheads="1"/>
          </p:cNvSpPr>
          <p:nvPr/>
        </p:nvSpPr>
        <p:spPr bwMode="auto">
          <a:xfrm>
            <a:off x="381000" y="3124200"/>
            <a:ext cx="3429000" cy="457200"/>
          </a:xfrm>
          <a:prstGeom prst="rect">
            <a:avLst/>
          </a:prstGeom>
          <a:solidFill>
            <a:srgbClr val="FFFF00">
              <a:alpha val="50195"/>
            </a:srgbClr>
          </a:solidFill>
          <a:ln w="9525">
            <a:noFill/>
            <a:miter lim="800000"/>
            <a:headEnd/>
            <a:tailEnd/>
          </a:ln>
        </p:spPr>
        <p:txBody>
          <a:bodyPr wrap="none" anchor="ctr"/>
          <a:lstStyle/>
          <a:p>
            <a:endParaRPr lang="en-US"/>
          </a:p>
        </p:txBody>
      </p:sp>
      <p:sp>
        <p:nvSpPr>
          <p:cNvPr id="6" name="Text Box 6"/>
          <p:cNvSpPr txBox="1">
            <a:spLocks noChangeArrowheads="1"/>
          </p:cNvSpPr>
          <p:nvPr/>
        </p:nvSpPr>
        <p:spPr bwMode="auto">
          <a:xfrm>
            <a:off x="3733800" y="3124200"/>
            <a:ext cx="1143000" cy="366713"/>
          </a:xfrm>
          <a:prstGeom prst="rect">
            <a:avLst/>
          </a:prstGeom>
          <a:noFill/>
          <a:ln w="9525">
            <a:noFill/>
            <a:miter lim="800000"/>
            <a:headEnd/>
            <a:tailEnd/>
          </a:ln>
        </p:spPr>
        <p:txBody>
          <a:bodyPr>
            <a:spAutoFit/>
          </a:bodyPr>
          <a:lstStyle/>
          <a:p>
            <a:pPr>
              <a:spcBef>
                <a:spcPct val="50000"/>
              </a:spcBef>
            </a:pPr>
            <a:r>
              <a:rPr lang="en-US" dirty="0" smtClean="0"/>
              <a:t>10 </a:t>
            </a:r>
            <a:r>
              <a:rPr lang="en-US" dirty="0"/>
              <a:t>days</a:t>
            </a:r>
          </a:p>
        </p:txBody>
      </p:sp>
      <p:sp>
        <p:nvSpPr>
          <p:cNvPr id="7" name="Rectangle 10"/>
          <p:cNvSpPr>
            <a:spLocks noChangeArrowheads="1"/>
          </p:cNvSpPr>
          <p:nvPr/>
        </p:nvSpPr>
        <p:spPr bwMode="auto">
          <a:xfrm>
            <a:off x="381000" y="3581400"/>
            <a:ext cx="3124200" cy="381000"/>
          </a:xfrm>
          <a:prstGeom prst="rect">
            <a:avLst/>
          </a:prstGeom>
          <a:solidFill>
            <a:srgbClr val="FFFF00">
              <a:alpha val="50195"/>
            </a:srgbClr>
          </a:solidFill>
          <a:ln w="9525">
            <a:noFill/>
            <a:miter lim="800000"/>
            <a:headEnd/>
            <a:tailEnd/>
          </a:ln>
        </p:spPr>
        <p:txBody>
          <a:bodyPr wrap="none" anchor="ctr"/>
          <a:lstStyle/>
          <a:p>
            <a:endParaRPr lang="en-US"/>
          </a:p>
        </p:txBody>
      </p:sp>
      <p:sp>
        <p:nvSpPr>
          <p:cNvPr id="8" name="Text Box 6"/>
          <p:cNvSpPr txBox="1">
            <a:spLocks noChangeArrowheads="1"/>
          </p:cNvSpPr>
          <p:nvPr/>
        </p:nvSpPr>
        <p:spPr bwMode="auto">
          <a:xfrm>
            <a:off x="3505200" y="3581400"/>
            <a:ext cx="1143000" cy="366713"/>
          </a:xfrm>
          <a:prstGeom prst="rect">
            <a:avLst/>
          </a:prstGeom>
          <a:noFill/>
          <a:ln w="9525">
            <a:noFill/>
            <a:miter lim="800000"/>
            <a:headEnd/>
            <a:tailEnd/>
          </a:ln>
        </p:spPr>
        <p:txBody>
          <a:bodyPr>
            <a:spAutoFit/>
          </a:bodyPr>
          <a:lstStyle/>
          <a:p>
            <a:pPr>
              <a:spcBef>
                <a:spcPct val="50000"/>
              </a:spcBef>
            </a:pPr>
            <a:r>
              <a:rPr lang="en-US" dirty="0" smtClean="0"/>
              <a:t>6 </a:t>
            </a:r>
            <a:r>
              <a:rPr lang="en-US" dirty="0"/>
              <a:t>days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229600" cy="1143000"/>
          </a:xfrm>
        </p:spPr>
        <p:txBody>
          <a:bodyPr/>
          <a:lstStyle/>
          <a:p>
            <a:r>
              <a:rPr lang="en-US" dirty="0" smtClean="0"/>
              <a:t>What is CSCOPE?</a:t>
            </a:r>
          </a:p>
        </p:txBody>
      </p:sp>
      <p:sp>
        <p:nvSpPr>
          <p:cNvPr id="313347" name="Rectangle 3"/>
          <p:cNvSpPr>
            <a:spLocks noGrp="1" noChangeArrowheads="1"/>
          </p:cNvSpPr>
          <p:nvPr>
            <p:ph type="body" idx="1"/>
          </p:nvPr>
        </p:nvSpPr>
        <p:spPr>
          <a:xfrm>
            <a:off x="457200" y="1219200"/>
            <a:ext cx="8229600" cy="5638800"/>
          </a:xfrm>
        </p:spPr>
        <p:txBody>
          <a:bodyPr/>
          <a:lstStyle/>
          <a:p>
            <a:r>
              <a:rPr lang="en-US" dirty="0" smtClean="0"/>
              <a:t>True or False?</a:t>
            </a:r>
          </a:p>
          <a:p>
            <a:pPr lvl="1"/>
            <a:r>
              <a:rPr lang="en-US" dirty="0" smtClean="0"/>
              <a:t>CSCOPE is a big company. The guy who owns it has a mansion on the hill in Austin.</a:t>
            </a:r>
          </a:p>
          <a:p>
            <a:pPr lvl="2"/>
            <a:r>
              <a:rPr lang="en-US" dirty="0" smtClean="0">
                <a:solidFill>
                  <a:srgbClr val="FF0000"/>
                </a:solidFill>
              </a:rPr>
              <a:t>FALSE</a:t>
            </a:r>
          </a:p>
          <a:p>
            <a:pPr lvl="2">
              <a:buFontTx/>
              <a:buNone/>
            </a:pPr>
            <a:endParaRPr lang="en-US" dirty="0" smtClean="0">
              <a:solidFill>
                <a:srgbClr val="FF0000"/>
              </a:solidFill>
            </a:endParaRPr>
          </a:p>
          <a:p>
            <a:pPr lvl="1">
              <a:buFontTx/>
              <a:buNone/>
            </a:pPr>
            <a:endParaRPr lang="en-US" sz="2400" dirty="0" smtClean="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3347">
                                            <p:txEl>
                                              <p:pRg st="1" end="1"/>
                                            </p:txEl>
                                          </p:spTgt>
                                        </p:tgtEl>
                                        <p:attrNameLst>
                                          <p:attrName>style.visibility</p:attrName>
                                        </p:attrNameLst>
                                      </p:cBhvr>
                                      <p:to>
                                        <p:strVal val="visible"/>
                                      </p:to>
                                    </p:set>
                                    <p:animEffect transition="in" filter="blinds(horizontal)">
                                      <p:cBhvr>
                                        <p:cTn id="7" dur="500"/>
                                        <p:tgtEl>
                                          <p:spTgt spid="3133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3347">
                                            <p:txEl>
                                              <p:pRg st="2" end="2"/>
                                            </p:txEl>
                                          </p:spTgt>
                                        </p:tgtEl>
                                        <p:attrNameLst>
                                          <p:attrName>style.visibility</p:attrName>
                                        </p:attrNameLst>
                                      </p:cBhvr>
                                      <p:to>
                                        <p:strVal val="visible"/>
                                      </p:to>
                                    </p:set>
                                    <p:animEffect transition="in" filter="blinds(horizontal)">
                                      <p:cBhvr>
                                        <p:cTn id="12" dur="500"/>
                                        <p:tgtEl>
                                          <p:spTgt spid="3133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title" idx="4294967295"/>
          </p:nvPr>
        </p:nvSpPr>
        <p:spPr>
          <a:xfrm>
            <a:off x="0" y="307975"/>
            <a:ext cx="8229600" cy="1139825"/>
          </a:xfrm>
        </p:spPr>
        <p:txBody>
          <a:bodyPr/>
          <a:lstStyle/>
          <a:p>
            <a:pPr eaLnBrk="1" hangingPunct="1">
              <a:defRPr/>
            </a:pPr>
            <a:r>
              <a:rPr lang="en-US" dirty="0">
                <a:solidFill>
                  <a:schemeClr val="tx1"/>
                </a:solidFill>
                <a:effectLst>
                  <a:outerShdw blurRad="38100" dist="38100" dir="2700000" algn="tl">
                    <a:srgbClr val="FFFFFF"/>
                  </a:outerShdw>
                </a:effectLst>
              </a:rPr>
              <a:t>Year At A </a:t>
            </a:r>
            <a:r>
              <a:rPr lang="en-US" dirty="0" smtClean="0">
                <a:solidFill>
                  <a:schemeClr val="tx1"/>
                </a:solidFill>
                <a:effectLst>
                  <a:outerShdw blurRad="38100" dist="38100" dir="2700000" algn="tl">
                    <a:srgbClr val="FFFFFF"/>
                  </a:outerShdw>
                </a:effectLst>
              </a:rPr>
              <a:t>Glance</a:t>
            </a:r>
            <a:br>
              <a:rPr lang="en-US" dirty="0" smtClean="0">
                <a:solidFill>
                  <a:schemeClr val="tx1"/>
                </a:solidFill>
                <a:effectLst>
                  <a:outerShdw blurRad="38100" dist="38100" dir="2700000" algn="tl">
                    <a:srgbClr val="FFFFFF"/>
                  </a:outerShdw>
                </a:effectLst>
              </a:rPr>
            </a:br>
            <a:r>
              <a:rPr lang="en-US" dirty="0" smtClean="0">
                <a:solidFill>
                  <a:schemeClr val="tx1"/>
                </a:solidFill>
                <a:effectLst>
                  <a:outerShdw blurRad="38100" dist="38100" dir="2700000" algn="tl">
                    <a:srgbClr val="FFFFFF"/>
                  </a:outerShdw>
                </a:effectLst>
              </a:rPr>
              <a:t>(YAG)</a:t>
            </a:r>
            <a:endParaRPr lang="en-US" dirty="0">
              <a:solidFill>
                <a:schemeClr val="tx1"/>
              </a:solidFill>
              <a:effectLst>
                <a:outerShdw blurRad="38100" dist="38100" dir="2700000" algn="tl">
                  <a:srgbClr val="FFFFFF"/>
                </a:outerShdw>
              </a:effectLst>
            </a:endParaRPr>
          </a:p>
        </p:txBody>
      </p:sp>
      <p:sp>
        <p:nvSpPr>
          <p:cNvPr id="110595" name="Rectangle 3"/>
          <p:cNvSpPr>
            <a:spLocks noGrp="1" noChangeArrowheads="1"/>
          </p:cNvSpPr>
          <p:nvPr>
            <p:ph type="body" idx="4294967295"/>
          </p:nvPr>
        </p:nvSpPr>
        <p:spPr>
          <a:xfrm>
            <a:off x="457200" y="1722437"/>
            <a:ext cx="8229600" cy="4754563"/>
          </a:xfrm>
        </p:spPr>
        <p:txBody>
          <a:bodyPr/>
          <a:lstStyle/>
          <a:p>
            <a:pPr eaLnBrk="1" hangingPunct="1">
              <a:lnSpc>
                <a:spcPct val="90000"/>
              </a:lnSpc>
              <a:buClr>
                <a:schemeClr val="accent2"/>
              </a:buClr>
            </a:pPr>
            <a:r>
              <a:rPr lang="en-US" sz="3600" dirty="0" smtClean="0"/>
              <a:t>“Scope and Sequence” </a:t>
            </a:r>
          </a:p>
          <a:p>
            <a:pPr eaLnBrk="1" hangingPunct="1">
              <a:lnSpc>
                <a:spcPct val="90000"/>
              </a:lnSpc>
              <a:buClr>
                <a:schemeClr val="accent2"/>
              </a:buClr>
            </a:pPr>
            <a:r>
              <a:rPr lang="en-US" sz="3600" dirty="0" smtClean="0"/>
              <a:t>Topics, order, and suggested timing.</a:t>
            </a:r>
          </a:p>
          <a:p>
            <a:pPr eaLnBrk="1" hangingPunct="1">
              <a:lnSpc>
                <a:spcPct val="90000"/>
              </a:lnSpc>
              <a:buClr>
                <a:schemeClr val="accent2"/>
              </a:buClr>
            </a:pPr>
            <a:r>
              <a:rPr lang="en-US" sz="3600" dirty="0" smtClean="0"/>
              <a:t>Flex time. </a:t>
            </a:r>
          </a:p>
          <a:p>
            <a:pPr eaLnBrk="1" hangingPunct="1">
              <a:lnSpc>
                <a:spcPct val="90000"/>
              </a:lnSpc>
              <a:buClr>
                <a:schemeClr val="accent2"/>
              </a:buClr>
            </a:pPr>
            <a:r>
              <a:rPr lang="en-US" sz="3600" dirty="0" smtClean="0"/>
              <a:t>Tested taught prior to TAKS.</a:t>
            </a:r>
          </a:p>
          <a:p>
            <a:pPr eaLnBrk="1" hangingPunct="1">
              <a:lnSpc>
                <a:spcPct val="90000"/>
              </a:lnSpc>
              <a:buClr>
                <a:schemeClr val="accent2"/>
              </a:buClr>
            </a:pPr>
            <a:r>
              <a:rPr lang="en-US" sz="3600" dirty="0" smtClean="0"/>
              <a:t>Coherent units of study.</a:t>
            </a:r>
          </a:p>
          <a:p>
            <a:pPr eaLnBrk="1" hangingPunct="1">
              <a:lnSpc>
                <a:spcPct val="90000"/>
              </a:lnSpc>
              <a:buClr>
                <a:schemeClr val="accent2"/>
              </a:buClr>
            </a:pPr>
            <a:r>
              <a:rPr lang="en-US" sz="3600" dirty="0" smtClean="0"/>
              <a:t>Print and highlight tested TEKS. </a:t>
            </a:r>
          </a:p>
          <a:p>
            <a:pPr eaLnBrk="1" hangingPunct="1">
              <a:lnSpc>
                <a:spcPct val="90000"/>
              </a:lnSpc>
              <a:buClr>
                <a:schemeClr val="accent2"/>
              </a:buClr>
            </a:pPr>
            <a:endParaRPr lang="en-US" sz="3600" dirty="0" smtClean="0"/>
          </a:p>
          <a:p>
            <a:pPr eaLnBrk="1" hangingPunct="1">
              <a:lnSpc>
                <a:spcPct val="90000"/>
              </a:lnSpc>
              <a:buFontTx/>
              <a:buNone/>
            </a:pPr>
            <a:endParaRPr lang="en-US" sz="2800" dirty="0" smtClean="0"/>
          </a:p>
        </p:txBody>
      </p:sp>
      <p:pic>
        <p:nvPicPr>
          <p:cNvPr id="57350" name="Picture 6" descr="C:\Users\Nancy\AppData\Local\Microsoft\Windows\Temporary Internet Files\Content.IE5\X93X357M\MC900156753[1].wmf"/>
          <p:cNvPicPr>
            <a:picLocks noChangeAspect="1" noChangeArrowheads="1"/>
          </p:cNvPicPr>
          <p:nvPr/>
        </p:nvPicPr>
        <p:blipFill>
          <a:blip r:embed="rId4" cstate="print"/>
          <a:srcRect/>
          <a:stretch>
            <a:fillRect/>
          </a:stretch>
        </p:blipFill>
        <p:spPr bwMode="auto">
          <a:xfrm>
            <a:off x="6705600" y="80242"/>
            <a:ext cx="2209800" cy="167601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animEffect transition="in" filter="fade">
                                      <p:cBhvr>
                                        <p:cTn id="7" dur="1000"/>
                                        <p:tgtEl>
                                          <p:spTgt spid="110595">
                                            <p:txEl>
                                              <p:pRg st="0" end="0"/>
                                            </p:txEl>
                                          </p:spTgt>
                                        </p:tgtEl>
                                      </p:cBhvr>
                                    </p:animEffect>
                                    <p:anim calcmode="lin" valueType="num">
                                      <p:cBhvr>
                                        <p:cTn id="8" dur="1000" fill="hold"/>
                                        <p:tgtEl>
                                          <p:spTgt spid="11059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059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0595">
                                            <p:txEl>
                                              <p:pRg st="1" end="1"/>
                                            </p:txEl>
                                          </p:spTgt>
                                        </p:tgtEl>
                                        <p:attrNameLst>
                                          <p:attrName>style.visibility</p:attrName>
                                        </p:attrNameLst>
                                      </p:cBhvr>
                                      <p:to>
                                        <p:strVal val="visible"/>
                                      </p:to>
                                    </p:set>
                                    <p:animEffect transition="in" filter="fade">
                                      <p:cBhvr>
                                        <p:cTn id="14" dur="1000"/>
                                        <p:tgtEl>
                                          <p:spTgt spid="110595">
                                            <p:txEl>
                                              <p:pRg st="1" end="1"/>
                                            </p:txEl>
                                          </p:spTgt>
                                        </p:tgtEl>
                                      </p:cBhvr>
                                    </p:animEffect>
                                    <p:anim calcmode="lin" valueType="num">
                                      <p:cBhvr>
                                        <p:cTn id="15" dur="1000" fill="hold"/>
                                        <p:tgtEl>
                                          <p:spTgt spid="11059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1059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0595">
                                            <p:txEl>
                                              <p:pRg st="2" end="2"/>
                                            </p:txEl>
                                          </p:spTgt>
                                        </p:tgtEl>
                                        <p:attrNameLst>
                                          <p:attrName>style.visibility</p:attrName>
                                        </p:attrNameLst>
                                      </p:cBhvr>
                                      <p:to>
                                        <p:strVal val="visible"/>
                                      </p:to>
                                    </p:set>
                                    <p:animEffect transition="in" filter="fade">
                                      <p:cBhvr>
                                        <p:cTn id="21" dur="1000"/>
                                        <p:tgtEl>
                                          <p:spTgt spid="110595">
                                            <p:txEl>
                                              <p:pRg st="2" end="2"/>
                                            </p:txEl>
                                          </p:spTgt>
                                        </p:tgtEl>
                                      </p:cBhvr>
                                    </p:animEffect>
                                    <p:anim calcmode="lin" valueType="num">
                                      <p:cBhvr>
                                        <p:cTn id="22" dur="1000" fill="hold"/>
                                        <p:tgtEl>
                                          <p:spTgt spid="11059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1059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0595">
                                            <p:txEl>
                                              <p:pRg st="3" end="3"/>
                                            </p:txEl>
                                          </p:spTgt>
                                        </p:tgtEl>
                                        <p:attrNameLst>
                                          <p:attrName>style.visibility</p:attrName>
                                        </p:attrNameLst>
                                      </p:cBhvr>
                                      <p:to>
                                        <p:strVal val="visible"/>
                                      </p:to>
                                    </p:set>
                                    <p:animEffect transition="in" filter="fade">
                                      <p:cBhvr>
                                        <p:cTn id="28" dur="1000"/>
                                        <p:tgtEl>
                                          <p:spTgt spid="110595">
                                            <p:txEl>
                                              <p:pRg st="3" end="3"/>
                                            </p:txEl>
                                          </p:spTgt>
                                        </p:tgtEl>
                                      </p:cBhvr>
                                    </p:animEffect>
                                    <p:anim calcmode="lin" valueType="num">
                                      <p:cBhvr>
                                        <p:cTn id="29" dur="1000" fill="hold"/>
                                        <p:tgtEl>
                                          <p:spTgt spid="11059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1059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10595">
                                            <p:txEl>
                                              <p:pRg st="4" end="4"/>
                                            </p:txEl>
                                          </p:spTgt>
                                        </p:tgtEl>
                                        <p:attrNameLst>
                                          <p:attrName>style.visibility</p:attrName>
                                        </p:attrNameLst>
                                      </p:cBhvr>
                                      <p:to>
                                        <p:strVal val="visible"/>
                                      </p:to>
                                    </p:set>
                                    <p:animEffect transition="in" filter="fade">
                                      <p:cBhvr>
                                        <p:cTn id="35" dur="1000"/>
                                        <p:tgtEl>
                                          <p:spTgt spid="110595">
                                            <p:txEl>
                                              <p:pRg st="4" end="4"/>
                                            </p:txEl>
                                          </p:spTgt>
                                        </p:tgtEl>
                                      </p:cBhvr>
                                    </p:animEffect>
                                    <p:anim calcmode="lin" valueType="num">
                                      <p:cBhvr>
                                        <p:cTn id="36" dur="1000" fill="hold"/>
                                        <p:tgtEl>
                                          <p:spTgt spid="11059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1059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10595">
                                            <p:txEl>
                                              <p:pRg st="5" end="5"/>
                                            </p:txEl>
                                          </p:spTgt>
                                        </p:tgtEl>
                                        <p:attrNameLst>
                                          <p:attrName>style.visibility</p:attrName>
                                        </p:attrNameLst>
                                      </p:cBhvr>
                                      <p:to>
                                        <p:strVal val="visible"/>
                                      </p:to>
                                    </p:set>
                                    <p:animEffect transition="in" filter="fade">
                                      <p:cBhvr>
                                        <p:cTn id="42" dur="1000"/>
                                        <p:tgtEl>
                                          <p:spTgt spid="110595">
                                            <p:txEl>
                                              <p:pRg st="5" end="5"/>
                                            </p:txEl>
                                          </p:spTgt>
                                        </p:tgtEl>
                                      </p:cBhvr>
                                    </p:animEffect>
                                    <p:anim calcmode="lin" valueType="num">
                                      <p:cBhvr>
                                        <p:cTn id="43" dur="1000" fill="hold"/>
                                        <p:tgtEl>
                                          <p:spTgt spid="11059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1059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29698" name="Picture 3"/>
          <p:cNvPicPr>
            <a:picLocks noChangeAspect="1" noChangeArrowheads="1"/>
          </p:cNvPicPr>
          <p:nvPr/>
        </p:nvPicPr>
        <p:blipFill>
          <a:blip r:embed="rId4" cstate="print"/>
          <a:srcRect l="11250" t="14667" r="10417" b="4668"/>
          <a:stretch>
            <a:fillRect/>
          </a:stretch>
        </p:blipFill>
        <p:spPr bwMode="auto">
          <a:xfrm>
            <a:off x="4191000" y="3505200"/>
            <a:ext cx="4800600" cy="3248316"/>
          </a:xfrm>
          <a:prstGeom prst="rect">
            <a:avLst/>
          </a:prstGeom>
          <a:noFill/>
          <a:ln w="9525">
            <a:noFill/>
            <a:miter lim="800000"/>
            <a:headEnd/>
            <a:tailEnd/>
          </a:ln>
        </p:spPr>
      </p:pic>
      <p:sp>
        <p:nvSpPr>
          <p:cNvPr id="29699" name="TextBox 6"/>
          <p:cNvSpPr txBox="1">
            <a:spLocks noChangeArrowheads="1"/>
          </p:cNvSpPr>
          <p:nvPr/>
        </p:nvSpPr>
        <p:spPr bwMode="auto">
          <a:xfrm>
            <a:off x="5486400" y="3048000"/>
            <a:ext cx="1600200" cy="369888"/>
          </a:xfrm>
          <a:prstGeom prst="rect">
            <a:avLst/>
          </a:prstGeom>
          <a:noFill/>
          <a:ln w="9525">
            <a:noFill/>
            <a:miter lim="800000"/>
            <a:headEnd/>
            <a:tailEnd/>
          </a:ln>
        </p:spPr>
        <p:txBody>
          <a:bodyPr>
            <a:spAutoFit/>
          </a:bodyPr>
          <a:lstStyle/>
          <a:p>
            <a:r>
              <a:rPr lang="en-US" dirty="0"/>
              <a:t>Whole Year</a:t>
            </a:r>
          </a:p>
        </p:txBody>
      </p:sp>
      <p:sp>
        <p:nvSpPr>
          <p:cNvPr id="29700" name="TextBox 9"/>
          <p:cNvSpPr txBox="1">
            <a:spLocks noChangeArrowheads="1"/>
          </p:cNvSpPr>
          <p:nvPr/>
        </p:nvSpPr>
        <p:spPr bwMode="auto">
          <a:xfrm>
            <a:off x="838200" y="152400"/>
            <a:ext cx="7777163" cy="461963"/>
          </a:xfrm>
          <a:prstGeom prst="rect">
            <a:avLst/>
          </a:prstGeom>
          <a:noFill/>
          <a:ln w="9525">
            <a:noFill/>
            <a:miter lim="800000"/>
            <a:headEnd/>
            <a:tailEnd/>
          </a:ln>
        </p:spPr>
        <p:txBody>
          <a:bodyPr>
            <a:spAutoFit/>
          </a:bodyPr>
          <a:lstStyle/>
          <a:p>
            <a:pPr algn="ctr"/>
            <a:r>
              <a:rPr lang="en-US" sz="2400"/>
              <a:t>Lay the VAD and the YAG side by side…</a:t>
            </a:r>
          </a:p>
        </p:txBody>
      </p:sp>
      <p:sp>
        <p:nvSpPr>
          <p:cNvPr id="18" name="Rectangle 17"/>
          <p:cNvSpPr/>
          <p:nvPr/>
        </p:nvSpPr>
        <p:spPr>
          <a:xfrm>
            <a:off x="4343400" y="5181600"/>
            <a:ext cx="1828800" cy="2286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29702" name="Picture 20"/>
          <p:cNvPicPr>
            <a:picLocks noChangeAspect="1" noChangeArrowheads="1"/>
          </p:cNvPicPr>
          <p:nvPr/>
        </p:nvPicPr>
        <p:blipFill>
          <a:blip r:embed="rId5" cstate="print"/>
          <a:srcRect l="19531" t="28125" r="17188" b="8333"/>
          <a:stretch>
            <a:fillRect/>
          </a:stretch>
        </p:blipFill>
        <p:spPr bwMode="auto">
          <a:xfrm>
            <a:off x="381000" y="762000"/>
            <a:ext cx="4249924" cy="3200400"/>
          </a:xfrm>
          <a:prstGeom prst="rect">
            <a:avLst/>
          </a:prstGeom>
          <a:noFill/>
          <a:ln w="9525">
            <a:noFill/>
            <a:miter lim="800000"/>
            <a:headEnd/>
            <a:tailEnd/>
          </a:ln>
        </p:spPr>
      </p:pic>
      <p:sp>
        <p:nvSpPr>
          <p:cNvPr id="24" name="Rectangle 23"/>
          <p:cNvSpPr/>
          <p:nvPr/>
        </p:nvSpPr>
        <p:spPr>
          <a:xfrm>
            <a:off x="5434013" y="4375150"/>
            <a:ext cx="103187" cy="76200"/>
          </a:xfrm>
          <a:prstGeom prst="rect">
            <a:avLst/>
          </a:prstGeom>
          <a:solidFill>
            <a:srgbClr val="FFFF00">
              <a:alpha val="25098"/>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Rectangle 24"/>
          <p:cNvSpPr/>
          <p:nvPr/>
        </p:nvSpPr>
        <p:spPr>
          <a:xfrm>
            <a:off x="1828800" y="1447800"/>
            <a:ext cx="1295400" cy="18288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706" name="TextBox 25"/>
          <p:cNvSpPr txBox="1">
            <a:spLocks noChangeArrowheads="1"/>
          </p:cNvSpPr>
          <p:nvPr/>
        </p:nvSpPr>
        <p:spPr bwMode="auto">
          <a:xfrm>
            <a:off x="381000" y="3886200"/>
            <a:ext cx="2057400" cy="369888"/>
          </a:xfrm>
          <a:prstGeom prst="rect">
            <a:avLst/>
          </a:prstGeom>
          <a:noFill/>
          <a:ln w="9525">
            <a:noFill/>
            <a:miter lim="800000"/>
            <a:headEnd/>
            <a:tailEnd/>
          </a:ln>
        </p:spPr>
        <p:txBody>
          <a:bodyPr>
            <a:spAutoFit/>
          </a:bodyPr>
          <a:lstStyle/>
          <a:p>
            <a:r>
              <a:rPr lang="en-US" dirty="0"/>
              <a:t>Academic Career</a:t>
            </a:r>
          </a:p>
        </p:txBody>
      </p:sp>
      <p:cxnSp>
        <p:nvCxnSpPr>
          <p:cNvPr id="12" name="Elbow Connector 11"/>
          <p:cNvCxnSpPr>
            <a:endCxn id="18" idx="1"/>
          </p:cNvCxnSpPr>
          <p:nvPr/>
        </p:nvCxnSpPr>
        <p:spPr>
          <a:xfrm rot="16200000" flipH="1">
            <a:off x="2495550" y="3448050"/>
            <a:ext cx="2171700" cy="1524000"/>
          </a:xfrm>
          <a:prstGeom prst="bentConnector2">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diamond(in)">
                                      <p:cBhvr>
                                        <p:cTn id="13" dur="2000"/>
                                        <p:tgtEl>
                                          <p:spTgt spid="24"/>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diamond(in)">
                                      <p:cBhvr>
                                        <p:cTn id="16"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P spid="2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34498" name="Rectangle 2"/>
          <p:cNvSpPr>
            <a:spLocks noGrp="1" noChangeArrowheads="1"/>
          </p:cNvSpPr>
          <p:nvPr>
            <p:ph type="title" idx="4294967295"/>
          </p:nvPr>
        </p:nvSpPr>
        <p:spPr>
          <a:xfrm>
            <a:off x="-227013" y="192088"/>
            <a:ext cx="9144001" cy="1363662"/>
          </a:xfrm>
        </p:spPr>
        <p:txBody>
          <a:bodyPr/>
          <a:lstStyle/>
          <a:p>
            <a:pPr eaLnBrk="1" hangingPunct="1">
              <a:defRPr/>
            </a:pPr>
            <a:r>
              <a:rPr lang="en-US" sz="3800">
                <a:solidFill>
                  <a:srgbClr val="800000"/>
                </a:solidFill>
                <a:effectLst>
                  <a:outerShdw blurRad="38100" dist="38100" dir="2700000" algn="tl">
                    <a:srgbClr val="000000"/>
                  </a:outerShdw>
                </a:effectLst>
              </a:rPr>
              <a:t>How do you envision the </a:t>
            </a:r>
            <a:br>
              <a:rPr lang="en-US" sz="3800">
                <a:solidFill>
                  <a:srgbClr val="800000"/>
                </a:solidFill>
                <a:effectLst>
                  <a:outerShdw blurRad="38100" dist="38100" dir="2700000" algn="tl">
                    <a:srgbClr val="000000"/>
                  </a:outerShdw>
                </a:effectLst>
              </a:rPr>
            </a:br>
            <a:r>
              <a:rPr lang="en-US" sz="3800">
                <a:solidFill>
                  <a:srgbClr val="800000"/>
                </a:solidFill>
                <a:effectLst>
                  <a:outerShdw blurRad="38100" dist="38100" dir="2700000" algn="tl">
                    <a:srgbClr val="000000"/>
                  </a:outerShdw>
                </a:effectLst>
              </a:rPr>
              <a:t>Year at a Glance </a:t>
            </a:r>
            <a:br>
              <a:rPr lang="en-US" sz="3800">
                <a:solidFill>
                  <a:srgbClr val="800000"/>
                </a:solidFill>
                <a:effectLst>
                  <a:outerShdw blurRad="38100" dist="38100" dir="2700000" algn="tl">
                    <a:srgbClr val="000000"/>
                  </a:outerShdw>
                </a:effectLst>
              </a:rPr>
            </a:br>
            <a:r>
              <a:rPr lang="en-US" sz="3800">
                <a:solidFill>
                  <a:srgbClr val="800000"/>
                </a:solidFill>
                <a:effectLst>
                  <a:outerShdw blurRad="38100" dist="38100" dir="2700000" algn="tl">
                    <a:srgbClr val="000000"/>
                  </a:outerShdw>
                </a:effectLst>
              </a:rPr>
              <a:t>supporting your instruction?</a:t>
            </a:r>
          </a:p>
        </p:txBody>
      </p:sp>
      <p:sp>
        <p:nvSpPr>
          <p:cNvPr id="234499" name="Rectangle 3"/>
          <p:cNvSpPr>
            <a:spLocks noGrp="1" noChangeArrowheads="1"/>
          </p:cNvSpPr>
          <p:nvPr>
            <p:ph type="body" idx="4294967295"/>
          </p:nvPr>
        </p:nvSpPr>
        <p:spPr>
          <a:xfrm>
            <a:off x="520700" y="2079625"/>
            <a:ext cx="8229600" cy="4373563"/>
          </a:xfrm>
        </p:spPr>
        <p:txBody>
          <a:bodyPr/>
          <a:lstStyle/>
          <a:p>
            <a:pPr eaLnBrk="1" hangingPunct="1">
              <a:buClr>
                <a:srgbClr val="800000"/>
              </a:buClr>
              <a:buNone/>
            </a:pPr>
            <a:r>
              <a:rPr lang="en-US" dirty="0" smtClean="0"/>
              <a:t>   The Year at a Glance will support my instruction by…</a:t>
            </a:r>
          </a:p>
          <a:p>
            <a:pPr lvl="1" eaLnBrk="1" hangingPunct="1">
              <a:buClr>
                <a:srgbClr val="800000"/>
              </a:buClr>
              <a:buFont typeface="Wingdings" pitchFamily="2" charset="2"/>
              <a:buChar char="¥"/>
            </a:pPr>
            <a:r>
              <a:rPr lang="en-US" dirty="0" smtClean="0"/>
              <a:t>Provides a suggested timeline to ensure that each standard is taught within a school year</a:t>
            </a:r>
          </a:p>
          <a:p>
            <a:pPr lvl="1" eaLnBrk="1" hangingPunct="1">
              <a:buClr>
                <a:srgbClr val="800000"/>
              </a:buClr>
              <a:buFont typeface="Wingdings" pitchFamily="2" charset="2"/>
              <a:buChar char="¥"/>
            </a:pPr>
            <a:r>
              <a:rPr lang="en-US" dirty="0" smtClean="0"/>
              <a:t>Addresses all testable TEKS prior to TAKS administration</a:t>
            </a:r>
          </a:p>
          <a:p>
            <a:pPr lvl="1" eaLnBrk="1" hangingPunct="1">
              <a:buClr>
                <a:srgbClr val="800000"/>
              </a:buClr>
              <a:buFont typeface="Wingdings" pitchFamily="2" charset="2"/>
              <a:buChar char="¥"/>
            </a:pPr>
            <a:r>
              <a:rPr lang="en-US" dirty="0" smtClean="0"/>
              <a:t>Sequences instruction so students spend more time on the important standards for each grade level</a:t>
            </a:r>
          </a:p>
          <a:p>
            <a:pPr eaLnBrk="1" hangingPunct="1">
              <a:buClr>
                <a:srgbClr val="800000"/>
              </a:buClr>
              <a:buFont typeface="Wingdings" pitchFamily="2" charset="2"/>
              <a:buNone/>
            </a:pPr>
            <a:endParaRPr lang="en-US" dirty="0" smtClean="0"/>
          </a:p>
        </p:txBody>
      </p:sp>
      <p:pic>
        <p:nvPicPr>
          <p:cNvPr id="38916" name="Picture 4" descr="MCj04370790000[1]"/>
          <p:cNvPicPr>
            <a:picLocks noChangeAspect="1" noChangeArrowheads="1"/>
          </p:cNvPicPr>
          <p:nvPr/>
        </p:nvPicPr>
        <p:blipFill>
          <a:blip r:embed="rId4" cstate="print"/>
          <a:srcRect/>
          <a:stretch>
            <a:fillRect/>
          </a:stretch>
        </p:blipFill>
        <p:spPr bwMode="auto">
          <a:xfrm>
            <a:off x="7696200" y="152400"/>
            <a:ext cx="1219200" cy="1219200"/>
          </a:xfrm>
          <a:prstGeom prst="rect">
            <a:avLst/>
          </a:prstGeom>
          <a:noFill/>
          <a:ln w="9525">
            <a:noFill/>
            <a:miter lim="800000"/>
            <a:headEnd/>
            <a:tailEnd/>
          </a:ln>
        </p:spPr>
      </p:pic>
      <p:grpSp>
        <p:nvGrpSpPr>
          <p:cNvPr id="38917" name="Group 5"/>
          <p:cNvGrpSpPr>
            <a:grpSpLocks/>
          </p:cNvGrpSpPr>
          <p:nvPr/>
        </p:nvGrpSpPr>
        <p:grpSpPr bwMode="auto">
          <a:xfrm>
            <a:off x="7162800" y="6019800"/>
            <a:ext cx="1752600" cy="650875"/>
            <a:chOff x="4512" y="3792"/>
            <a:chExt cx="1104" cy="410"/>
          </a:xfrm>
        </p:grpSpPr>
        <p:pic>
          <p:nvPicPr>
            <p:cNvPr id="38918" name="Picture 6" descr="c_scope_logo_white"/>
            <p:cNvPicPr>
              <a:picLocks noChangeAspect="1" noChangeArrowheads="1"/>
            </p:cNvPicPr>
            <p:nvPr/>
          </p:nvPicPr>
          <p:blipFill>
            <a:blip r:embed="rId5" cstate="print"/>
            <a:srcRect/>
            <a:stretch>
              <a:fillRect/>
            </a:stretch>
          </p:blipFill>
          <p:spPr bwMode="auto">
            <a:xfrm>
              <a:off x="4944" y="3792"/>
              <a:ext cx="672" cy="410"/>
            </a:xfrm>
            <a:prstGeom prst="rect">
              <a:avLst/>
            </a:prstGeom>
            <a:noFill/>
            <a:ln w="9525">
              <a:noFill/>
              <a:miter lim="800000"/>
              <a:headEnd/>
              <a:tailEnd/>
            </a:ln>
          </p:spPr>
        </p:pic>
        <p:pic>
          <p:nvPicPr>
            <p:cNvPr id="38919" name="Picture 7" descr="region 19 logo"/>
            <p:cNvPicPr>
              <a:picLocks noChangeAspect="1" noChangeArrowheads="1"/>
            </p:cNvPicPr>
            <p:nvPr/>
          </p:nvPicPr>
          <p:blipFill>
            <a:blip r:embed="rId6" cstate="print"/>
            <a:srcRect/>
            <a:stretch>
              <a:fillRect/>
            </a:stretch>
          </p:blipFill>
          <p:spPr bwMode="auto">
            <a:xfrm>
              <a:off x="4512" y="3792"/>
              <a:ext cx="432" cy="410"/>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34499">
                                            <p:txEl>
                                              <p:pRg st="0" end="0"/>
                                            </p:txEl>
                                          </p:spTgt>
                                        </p:tgtEl>
                                        <p:attrNameLst>
                                          <p:attrName>style.visibility</p:attrName>
                                        </p:attrNameLst>
                                      </p:cBhvr>
                                      <p:to>
                                        <p:strVal val="visible"/>
                                      </p:to>
                                    </p:set>
                                    <p:animEffect transition="in" filter="checkerboard(across)">
                                      <p:cBhvr>
                                        <p:cTn id="7" dur="500"/>
                                        <p:tgtEl>
                                          <p:spTgt spid="2344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34499">
                                            <p:txEl>
                                              <p:pRg st="1" end="1"/>
                                            </p:txEl>
                                          </p:spTgt>
                                        </p:tgtEl>
                                        <p:attrNameLst>
                                          <p:attrName>style.visibility</p:attrName>
                                        </p:attrNameLst>
                                      </p:cBhvr>
                                      <p:to>
                                        <p:strVal val="visible"/>
                                      </p:to>
                                    </p:set>
                                    <p:animEffect transition="in" filter="checkerboard(across)">
                                      <p:cBhvr>
                                        <p:cTn id="12" dur="500"/>
                                        <p:tgtEl>
                                          <p:spTgt spid="2344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34499">
                                            <p:txEl>
                                              <p:pRg st="2" end="2"/>
                                            </p:txEl>
                                          </p:spTgt>
                                        </p:tgtEl>
                                        <p:attrNameLst>
                                          <p:attrName>style.visibility</p:attrName>
                                        </p:attrNameLst>
                                      </p:cBhvr>
                                      <p:to>
                                        <p:strVal val="visible"/>
                                      </p:to>
                                    </p:set>
                                    <p:animEffect transition="in" filter="checkerboard(across)">
                                      <p:cBhvr>
                                        <p:cTn id="17" dur="500"/>
                                        <p:tgtEl>
                                          <p:spTgt spid="2344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34499">
                                            <p:txEl>
                                              <p:pRg st="3" end="3"/>
                                            </p:txEl>
                                          </p:spTgt>
                                        </p:tgtEl>
                                        <p:attrNameLst>
                                          <p:attrName>style.visibility</p:attrName>
                                        </p:attrNameLst>
                                      </p:cBhvr>
                                      <p:to>
                                        <p:strVal val="visible"/>
                                      </p:to>
                                    </p:set>
                                    <p:animEffect transition="in" filter="checkerboard(across)">
                                      <p:cBhvr>
                                        <p:cTn id="22" dur="500"/>
                                        <p:tgtEl>
                                          <p:spTgt spid="2344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21186" t="14185" r="16753" b="779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0" y="1752600"/>
            <a:ext cx="1905000" cy="6186309"/>
          </a:xfrm>
          <a:prstGeom prst="rect">
            <a:avLst/>
          </a:prstGeom>
          <a:solidFill>
            <a:srgbClr val="A20000">
              <a:alpha val="40000"/>
            </a:srgbClr>
          </a:solidFill>
        </p:spPr>
        <p:txBody>
          <a:bodyPr wrap="square" rtlCol="0">
            <a:spAutoFit/>
          </a:bodyPr>
          <a:lstStyle/>
          <a:p>
            <a:pPr algn="ctr"/>
            <a:r>
              <a:rPr lang="en-US" sz="4400" b="1" dirty="0" smtClean="0"/>
              <a:t>What</a:t>
            </a:r>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a:p>
        </p:txBody>
      </p:sp>
      <p:sp>
        <p:nvSpPr>
          <p:cNvPr id="4" name="TextBox 3"/>
          <p:cNvSpPr txBox="1"/>
          <p:nvPr/>
        </p:nvSpPr>
        <p:spPr>
          <a:xfrm>
            <a:off x="1905000" y="1752600"/>
            <a:ext cx="1828800" cy="6186309"/>
          </a:xfrm>
          <a:prstGeom prst="rect">
            <a:avLst/>
          </a:prstGeom>
          <a:solidFill>
            <a:srgbClr val="A20000">
              <a:alpha val="40000"/>
            </a:srgbClr>
          </a:solidFill>
        </p:spPr>
        <p:txBody>
          <a:bodyPr wrap="square" rtlCol="0">
            <a:spAutoFit/>
          </a:bodyPr>
          <a:lstStyle/>
          <a:p>
            <a:pPr algn="ctr"/>
            <a:r>
              <a:rPr lang="en-US" sz="4400" b="1" dirty="0" smtClean="0"/>
              <a:t>When</a:t>
            </a:r>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46082" name="AutoShape 2"/>
          <p:cNvSpPr>
            <a:spLocks noChangeAspect="1" noChangeArrowheads="1"/>
          </p:cNvSpPr>
          <p:nvPr/>
        </p:nvSpPr>
        <p:spPr bwMode="auto">
          <a:xfrm>
            <a:off x="228600" y="838200"/>
            <a:ext cx="8607425" cy="4425950"/>
          </a:xfrm>
          <a:prstGeom prst="flowChartAlternateProcess">
            <a:avLst/>
          </a:prstGeom>
          <a:solidFill>
            <a:srgbClr val="008000"/>
          </a:solidFill>
          <a:ln w="76200">
            <a:solidFill>
              <a:schemeClr val="bg2"/>
            </a:solidFill>
            <a:miter lim="800000"/>
            <a:headEnd/>
            <a:tailEnd/>
          </a:ln>
        </p:spPr>
        <p:txBody>
          <a:bodyPr wrap="none" anchor="ctr"/>
          <a:lstStyle/>
          <a:p>
            <a:pPr algn="ctr"/>
            <a:r>
              <a:rPr lang="en-US" sz="4800" b="1">
                <a:solidFill>
                  <a:srgbClr val="FFFF66"/>
                </a:solidFill>
              </a:rPr>
              <a:t>Instructional Focus </a:t>
            </a:r>
          </a:p>
          <a:p>
            <a:pPr algn="ctr"/>
            <a:r>
              <a:rPr lang="en-US" sz="4800" b="1">
                <a:solidFill>
                  <a:srgbClr val="FFFF66"/>
                </a:solidFill>
              </a:rPr>
              <a:t>Documents (IFD):  </a:t>
            </a:r>
          </a:p>
          <a:p>
            <a:pPr algn="ctr" eaLnBrk="0" hangingPunct="0"/>
            <a:r>
              <a:rPr lang="en-US" sz="4800" b="1">
                <a:solidFill>
                  <a:schemeClr val="bg1"/>
                </a:solidFill>
              </a:rPr>
              <a:t>Units of Study with</a:t>
            </a:r>
          </a:p>
          <a:p>
            <a:pPr algn="ctr" eaLnBrk="0" hangingPunct="0"/>
            <a:r>
              <a:rPr lang="en-US" sz="4800" b="1">
                <a:solidFill>
                  <a:schemeClr val="bg1"/>
                </a:solidFill>
              </a:rPr>
              <a:t>Conceptual Focus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28600"/>
            <a:ext cx="8229600" cy="1143000"/>
          </a:xfrm>
        </p:spPr>
        <p:txBody>
          <a:bodyPr/>
          <a:lstStyle/>
          <a:p>
            <a:r>
              <a:rPr lang="en-US" dirty="0" smtClean="0"/>
              <a:t>Scavenger Hunt</a:t>
            </a:r>
          </a:p>
        </p:txBody>
      </p:sp>
      <p:pic>
        <p:nvPicPr>
          <p:cNvPr id="32771" name="Picture 2"/>
          <p:cNvPicPr>
            <a:picLocks noChangeAspect="1" noChangeArrowheads="1"/>
          </p:cNvPicPr>
          <p:nvPr/>
        </p:nvPicPr>
        <p:blipFill>
          <a:blip r:embed="rId4" cstate="print"/>
          <a:srcRect/>
          <a:stretch>
            <a:fillRect/>
          </a:stretch>
        </p:blipFill>
        <p:spPr bwMode="auto">
          <a:xfrm>
            <a:off x="1828800" y="755562"/>
            <a:ext cx="5181600" cy="61024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48131" name="Picture 3"/>
          <p:cNvPicPr>
            <a:picLocks noChangeAspect="1" noChangeArrowheads="1"/>
          </p:cNvPicPr>
          <p:nvPr/>
        </p:nvPicPr>
        <p:blipFill>
          <a:blip r:embed="rId4" cstate="print"/>
          <a:srcRect l="18333" t="15333" r="17083" b="5333"/>
          <a:stretch>
            <a:fillRect/>
          </a:stretch>
        </p:blipFill>
        <p:spPr bwMode="auto">
          <a:xfrm>
            <a:off x="0" y="0"/>
            <a:ext cx="9234287" cy="7089550"/>
          </a:xfrm>
          <a:prstGeom prst="rect">
            <a:avLst/>
          </a:prstGeom>
          <a:noFill/>
          <a:ln w="9525">
            <a:noFill/>
            <a:miter lim="800000"/>
            <a:headEnd/>
            <a:tailEnd/>
          </a:ln>
        </p:spPr>
      </p:pic>
      <p:sp>
        <p:nvSpPr>
          <p:cNvPr id="3" name="Rectangle 2"/>
          <p:cNvSpPr/>
          <p:nvPr/>
        </p:nvSpPr>
        <p:spPr>
          <a:xfrm>
            <a:off x="3429000" y="533400"/>
            <a:ext cx="2286000" cy="2286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1000" y="762000"/>
            <a:ext cx="2819400" cy="4572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81000" y="1219200"/>
            <a:ext cx="3200400" cy="3048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96000" y="762000"/>
            <a:ext cx="2667000" cy="4572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191000" y="1143000"/>
            <a:ext cx="4800600" cy="762000"/>
          </a:xfrm>
          <a:prstGeom prst="rect">
            <a:avLst/>
          </a:prstGeom>
          <a:solidFill>
            <a:srgbClr val="66FF66">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1000" y="1828800"/>
            <a:ext cx="8458200" cy="34290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906000" y="54102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81000" y="5410200"/>
            <a:ext cx="8458200" cy="7620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6"/>
                                        </p:tgtEl>
                                        <p:attrNameLst>
                                          <p:attrName>ppt_x</p:attrName>
                                        </p:attrNameLst>
                                      </p:cBhvr>
                                      <p:tavLst>
                                        <p:tav tm="0">
                                          <p:val>
                                            <p:strVal val="ppt_x"/>
                                          </p:val>
                                        </p:tav>
                                        <p:tav tm="100000">
                                          <p:val>
                                            <p:strVal val="ppt_x"/>
                                          </p:val>
                                        </p:tav>
                                      </p:tavLst>
                                    </p:anim>
                                    <p:anim calcmode="lin" valueType="num">
                                      <p:cBhvr additive="base">
                                        <p:cTn id="37" dur="500"/>
                                        <p:tgtEl>
                                          <p:spTgt spid="6"/>
                                        </p:tgtEl>
                                        <p:attrNameLst>
                                          <p:attrName>ppt_y</p:attrName>
                                        </p:attrNameLst>
                                      </p:cBhvr>
                                      <p:tavLst>
                                        <p:tav tm="0">
                                          <p:val>
                                            <p:strVal val="ppt_y"/>
                                          </p:val>
                                        </p:tav>
                                        <p:tav tm="100000">
                                          <p:val>
                                            <p:strVal val="1+ppt_h/2"/>
                                          </p:val>
                                        </p:tav>
                                      </p:tavLst>
                                    </p:anim>
                                    <p:set>
                                      <p:cBhvr>
                                        <p:cTn id="38" dur="1" fill="hold">
                                          <p:stCondLst>
                                            <p:cond delay="4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500"/>
                                        <p:tgtEl>
                                          <p:spTgt spid="5"/>
                                        </p:tgtEl>
                                        <p:attrNameLst>
                                          <p:attrName>ppt_x</p:attrName>
                                        </p:attrNameLst>
                                      </p:cBhvr>
                                      <p:tavLst>
                                        <p:tav tm="0">
                                          <p:val>
                                            <p:strVal val="ppt_x"/>
                                          </p:val>
                                        </p:tav>
                                        <p:tav tm="100000">
                                          <p:val>
                                            <p:strVal val="ppt_x"/>
                                          </p:val>
                                        </p:tav>
                                      </p:tavLst>
                                    </p:anim>
                                    <p:anim calcmode="lin" valueType="num">
                                      <p:cBhvr additive="base">
                                        <p:cTn id="49" dur="500"/>
                                        <p:tgtEl>
                                          <p:spTgt spid="5"/>
                                        </p:tgtEl>
                                        <p:attrNameLst>
                                          <p:attrName>ppt_y</p:attrName>
                                        </p:attrNameLst>
                                      </p:cBhvr>
                                      <p:tavLst>
                                        <p:tav tm="0">
                                          <p:val>
                                            <p:strVal val="ppt_y"/>
                                          </p:val>
                                        </p:tav>
                                        <p:tav tm="100000">
                                          <p:val>
                                            <p:strVal val="1+ppt_h/2"/>
                                          </p:val>
                                        </p:tav>
                                      </p:tavLst>
                                    </p:anim>
                                    <p:set>
                                      <p:cBhvr>
                                        <p:cTn id="50" dur="1" fill="hold">
                                          <p:stCondLst>
                                            <p:cond delay="499"/>
                                          </p:stCondLst>
                                        </p:cTn>
                                        <p:tgtEl>
                                          <p:spTgt spid="5"/>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xit" presetSubtype="4" fill="hold" grpId="1" nodeType="clickEffect">
                                  <p:stCondLst>
                                    <p:cond delay="0"/>
                                  </p:stCondLst>
                                  <p:childTnLst>
                                    <p:anim calcmode="lin" valueType="num">
                                      <p:cBhvr additive="base">
                                        <p:cTn id="60" dur="500"/>
                                        <p:tgtEl>
                                          <p:spTgt spid="7"/>
                                        </p:tgtEl>
                                        <p:attrNameLst>
                                          <p:attrName>ppt_x</p:attrName>
                                        </p:attrNameLst>
                                      </p:cBhvr>
                                      <p:tavLst>
                                        <p:tav tm="0">
                                          <p:val>
                                            <p:strVal val="ppt_x"/>
                                          </p:val>
                                        </p:tav>
                                        <p:tav tm="100000">
                                          <p:val>
                                            <p:strVal val="ppt_x"/>
                                          </p:val>
                                        </p:tav>
                                      </p:tavLst>
                                    </p:anim>
                                    <p:anim calcmode="lin" valueType="num">
                                      <p:cBhvr additive="base">
                                        <p:cTn id="61" dur="500"/>
                                        <p:tgtEl>
                                          <p:spTgt spid="7"/>
                                        </p:tgtEl>
                                        <p:attrNameLst>
                                          <p:attrName>ppt_y</p:attrName>
                                        </p:attrNameLst>
                                      </p:cBhvr>
                                      <p:tavLst>
                                        <p:tav tm="0">
                                          <p:val>
                                            <p:strVal val="ppt_y"/>
                                          </p:val>
                                        </p:tav>
                                        <p:tav tm="100000">
                                          <p:val>
                                            <p:strVal val="1+ppt_h/2"/>
                                          </p:val>
                                        </p:tav>
                                      </p:tavLst>
                                    </p:anim>
                                    <p:set>
                                      <p:cBhvr>
                                        <p:cTn id="62" dur="1" fill="hold">
                                          <p:stCondLst>
                                            <p:cond delay="499"/>
                                          </p:stCondLst>
                                        </p:cTn>
                                        <p:tgtEl>
                                          <p:spTgt spid="7"/>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ppt_x"/>
                                          </p:val>
                                        </p:tav>
                                        <p:tav tm="100000">
                                          <p:val>
                                            <p:strVal val="#ppt_x"/>
                                          </p:val>
                                        </p:tav>
                                      </p:tavLst>
                                    </p:anim>
                                    <p:anim calcmode="lin" valueType="num">
                                      <p:cBhvr additive="base">
                                        <p:cTn id="6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xit" presetSubtype="4" fill="hold" grpId="1" nodeType="clickEffect">
                                  <p:stCondLst>
                                    <p:cond delay="0"/>
                                  </p:stCondLst>
                                  <p:childTnLst>
                                    <p:anim calcmode="lin" valueType="num">
                                      <p:cBhvr additive="base">
                                        <p:cTn id="72" dur="500"/>
                                        <p:tgtEl>
                                          <p:spTgt spid="8"/>
                                        </p:tgtEl>
                                        <p:attrNameLst>
                                          <p:attrName>ppt_x</p:attrName>
                                        </p:attrNameLst>
                                      </p:cBhvr>
                                      <p:tavLst>
                                        <p:tav tm="0">
                                          <p:val>
                                            <p:strVal val="ppt_x"/>
                                          </p:val>
                                        </p:tav>
                                        <p:tav tm="100000">
                                          <p:val>
                                            <p:strVal val="ppt_x"/>
                                          </p:val>
                                        </p:tav>
                                      </p:tavLst>
                                    </p:anim>
                                    <p:anim calcmode="lin" valueType="num">
                                      <p:cBhvr additive="base">
                                        <p:cTn id="73" dur="500"/>
                                        <p:tgtEl>
                                          <p:spTgt spid="8"/>
                                        </p:tgtEl>
                                        <p:attrNameLst>
                                          <p:attrName>ppt_y</p:attrName>
                                        </p:attrNameLst>
                                      </p:cBhvr>
                                      <p:tavLst>
                                        <p:tav tm="0">
                                          <p:val>
                                            <p:strVal val="ppt_y"/>
                                          </p:val>
                                        </p:tav>
                                        <p:tav tm="100000">
                                          <p:val>
                                            <p:strVal val="1+ppt_h/2"/>
                                          </p:val>
                                        </p:tav>
                                      </p:tavLst>
                                    </p:anim>
                                    <p:set>
                                      <p:cBhvr>
                                        <p:cTn id="74" dur="1" fill="hold">
                                          <p:stCondLst>
                                            <p:cond delay="499"/>
                                          </p:stCondLst>
                                        </p:cTn>
                                        <p:tgtEl>
                                          <p:spTgt spid="8"/>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additive="base">
                                        <p:cTn id="79" dur="500" fill="hold"/>
                                        <p:tgtEl>
                                          <p:spTgt spid="10"/>
                                        </p:tgtEl>
                                        <p:attrNameLst>
                                          <p:attrName>ppt_x</p:attrName>
                                        </p:attrNameLst>
                                      </p:cBhvr>
                                      <p:tavLst>
                                        <p:tav tm="0">
                                          <p:val>
                                            <p:strVal val="#ppt_x"/>
                                          </p:val>
                                        </p:tav>
                                        <p:tav tm="100000">
                                          <p:val>
                                            <p:strVal val="#ppt_x"/>
                                          </p:val>
                                        </p:tav>
                                      </p:tavLst>
                                    </p:anim>
                                    <p:anim calcmode="lin" valueType="num">
                                      <p:cBhvr additive="base">
                                        <p:cTn id="8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xit" presetSubtype="4" fill="hold" grpId="1" nodeType="clickEffect">
                                  <p:stCondLst>
                                    <p:cond delay="0"/>
                                  </p:stCondLst>
                                  <p:childTnLst>
                                    <p:anim calcmode="lin" valueType="num">
                                      <p:cBhvr additive="base">
                                        <p:cTn id="84" dur="500"/>
                                        <p:tgtEl>
                                          <p:spTgt spid="10"/>
                                        </p:tgtEl>
                                        <p:attrNameLst>
                                          <p:attrName>ppt_x</p:attrName>
                                        </p:attrNameLst>
                                      </p:cBhvr>
                                      <p:tavLst>
                                        <p:tav tm="0">
                                          <p:val>
                                            <p:strVal val="ppt_x"/>
                                          </p:val>
                                        </p:tav>
                                        <p:tav tm="100000">
                                          <p:val>
                                            <p:strVal val="ppt_x"/>
                                          </p:val>
                                        </p:tav>
                                      </p:tavLst>
                                    </p:anim>
                                    <p:anim calcmode="lin" valueType="num">
                                      <p:cBhvr additive="base">
                                        <p:cTn id="85" dur="500"/>
                                        <p:tgtEl>
                                          <p:spTgt spid="10"/>
                                        </p:tgtEl>
                                        <p:attrNameLst>
                                          <p:attrName>ppt_y</p:attrName>
                                        </p:attrNameLst>
                                      </p:cBhvr>
                                      <p:tavLst>
                                        <p:tav tm="0">
                                          <p:val>
                                            <p:strVal val="ppt_y"/>
                                          </p:val>
                                        </p:tav>
                                        <p:tav tm="100000">
                                          <p:val>
                                            <p:strVal val="1+ppt_h/2"/>
                                          </p:val>
                                        </p:tav>
                                      </p:tavLst>
                                    </p:anim>
                                    <p:set>
                                      <p:cBhvr>
                                        <p:cTn id="86"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49155" name="Picture 3"/>
          <p:cNvPicPr>
            <a:picLocks noChangeAspect="1" noChangeArrowheads="1"/>
          </p:cNvPicPr>
          <p:nvPr/>
        </p:nvPicPr>
        <p:blipFill>
          <a:blip r:embed="rId4" cstate="print"/>
          <a:srcRect l="20367" t="15333" r="19117" b="11438"/>
          <a:stretch>
            <a:fillRect/>
          </a:stretch>
        </p:blipFill>
        <p:spPr bwMode="auto">
          <a:xfrm>
            <a:off x="76200" y="1"/>
            <a:ext cx="9067800" cy="6857999"/>
          </a:xfrm>
          <a:prstGeom prst="rect">
            <a:avLst/>
          </a:prstGeom>
          <a:noFill/>
          <a:ln w="9525">
            <a:noFill/>
            <a:miter lim="800000"/>
            <a:headEnd/>
            <a:tailEnd/>
          </a:ln>
        </p:spPr>
      </p:pic>
      <p:sp>
        <p:nvSpPr>
          <p:cNvPr id="3" name="Rectangle 2"/>
          <p:cNvSpPr/>
          <p:nvPr/>
        </p:nvSpPr>
        <p:spPr>
          <a:xfrm>
            <a:off x="152400" y="1295400"/>
            <a:ext cx="8991600" cy="3810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rot="9400955">
            <a:off x="2625374" y="2333952"/>
            <a:ext cx="692850" cy="31765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rot="9400955">
            <a:off x="2625374" y="3248351"/>
            <a:ext cx="692850" cy="31765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734050" y="1724025"/>
            <a:ext cx="3352800" cy="19050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95942" y="1698172"/>
            <a:ext cx="3276600" cy="19050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06680" y="3777344"/>
            <a:ext cx="8991600" cy="6858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17716" y="4669974"/>
            <a:ext cx="4876800" cy="19812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181600" y="4680858"/>
            <a:ext cx="3810000" cy="19812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grpId="1" nodeType="clickEffect">
                                  <p:stCondLst>
                                    <p:cond delay="0"/>
                                  </p:stCondLst>
                                  <p:childTnLst>
                                    <p:anim calcmode="lin" valueType="num">
                                      <p:cBhvr additive="base">
                                        <p:cTn id="20" dur="500"/>
                                        <p:tgtEl>
                                          <p:spTgt spid="3"/>
                                        </p:tgtEl>
                                        <p:attrNameLst>
                                          <p:attrName>ppt_x</p:attrName>
                                        </p:attrNameLst>
                                      </p:cBhvr>
                                      <p:tavLst>
                                        <p:tav tm="0">
                                          <p:val>
                                            <p:strVal val="ppt_x"/>
                                          </p:val>
                                        </p:tav>
                                        <p:tav tm="100000">
                                          <p:val>
                                            <p:strVal val="ppt_x"/>
                                          </p:val>
                                        </p:tav>
                                      </p:tavLst>
                                    </p:anim>
                                    <p:anim calcmode="lin" valueType="num">
                                      <p:cBhvr additive="base">
                                        <p:cTn id="21" dur="500"/>
                                        <p:tgtEl>
                                          <p:spTgt spid="3"/>
                                        </p:tgtEl>
                                        <p:attrNameLst>
                                          <p:attrName>ppt_y</p:attrName>
                                        </p:attrNameLst>
                                      </p:cBhvr>
                                      <p:tavLst>
                                        <p:tav tm="0">
                                          <p:val>
                                            <p:strVal val="ppt_y"/>
                                          </p:val>
                                        </p:tav>
                                        <p:tav tm="100000">
                                          <p:val>
                                            <p:strVal val="1+ppt_h/2"/>
                                          </p:val>
                                        </p:tav>
                                      </p:tavLst>
                                    </p:anim>
                                    <p:set>
                                      <p:cBhvr>
                                        <p:cTn id="22" dur="1" fill="hold">
                                          <p:stCondLst>
                                            <p:cond delay="499"/>
                                          </p:stCondLst>
                                        </p:cTn>
                                        <p:tgtEl>
                                          <p:spTgt spid="3"/>
                                        </p:tgtEl>
                                        <p:attrNameLst>
                                          <p:attrName>style.visibility</p:attrName>
                                        </p:attrNameLst>
                                      </p:cBhvr>
                                      <p:to>
                                        <p:strVal val="hidden"/>
                                      </p:to>
                                    </p:set>
                                  </p:childTnLst>
                                </p:cTn>
                              </p:par>
                              <p:par>
                                <p:cTn id="23" presetID="2" presetClass="exit" presetSubtype="4" fill="hold" grpId="1" nodeType="with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par>
                                <p:cTn id="27" presetID="2" presetClass="exit" presetSubtype="4" fill="hold" grpId="1" nodeType="withEffect">
                                  <p:stCondLst>
                                    <p:cond delay="0"/>
                                  </p:stCondLst>
                                  <p:childTnLst>
                                    <p:anim calcmode="lin" valueType="num">
                                      <p:cBhvr additive="base">
                                        <p:cTn id="28" dur="500"/>
                                        <p:tgtEl>
                                          <p:spTgt spid="5"/>
                                        </p:tgtEl>
                                        <p:attrNameLst>
                                          <p:attrName>ppt_x</p:attrName>
                                        </p:attrNameLst>
                                      </p:cBhvr>
                                      <p:tavLst>
                                        <p:tav tm="0">
                                          <p:val>
                                            <p:strVal val="ppt_x"/>
                                          </p:val>
                                        </p:tav>
                                        <p:tav tm="100000">
                                          <p:val>
                                            <p:strVal val="ppt_x"/>
                                          </p:val>
                                        </p:tav>
                                      </p:tavLst>
                                    </p:anim>
                                    <p:anim calcmode="lin" valueType="num">
                                      <p:cBhvr additive="base">
                                        <p:cTn id="29" dur="500"/>
                                        <p:tgtEl>
                                          <p:spTgt spid="5"/>
                                        </p:tgtEl>
                                        <p:attrNameLst>
                                          <p:attrName>ppt_y</p:attrName>
                                        </p:attrNameLst>
                                      </p:cBhvr>
                                      <p:tavLst>
                                        <p:tav tm="0">
                                          <p:val>
                                            <p:strVal val="ppt_y"/>
                                          </p:val>
                                        </p:tav>
                                        <p:tav tm="100000">
                                          <p:val>
                                            <p:strVal val="1+ppt_h/2"/>
                                          </p:val>
                                        </p:tav>
                                      </p:tavLst>
                                    </p:anim>
                                    <p:set>
                                      <p:cBhvr>
                                        <p:cTn id="30" dur="1" fill="hold">
                                          <p:stCondLst>
                                            <p:cond delay="499"/>
                                          </p:stCondLst>
                                        </p:cTn>
                                        <p:tgtEl>
                                          <p:spTgt spid="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xit" presetSubtype="4" fill="hold" grpId="1" nodeType="clickEffect">
                                  <p:stCondLst>
                                    <p:cond delay="0"/>
                                  </p:stCondLst>
                                  <p:childTnLst>
                                    <p:anim calcmode="lin" valueType="num">
                                      <p:cBhvr additive="base">
                                        <p:cTn id="40" dur="500"/>
                                        <p:tgtEl>
                                          <p:spTgt spid="6"/>
                                        </p:tgtEl>
                                        <p:attrNameLst>
                                          <p:attrName>ppt_x</p:attrName>
                                        </p:attrNameLst>
                                      </p:cBhvr>
                                      <p:tavLst>
                                        <p:tav tm="0">
                                          <p:val>
                                            <p:strVal val="ppt_x"/>
                                          </p:val>
                                        </p:tav>
                                        <p:tav tm="100000">
                                          <p:val>
                                            <p:strVal val="ppt_x"/>
                                          </p:val>
                                        </p:tav>
                                      </p:tavLst>
                                    </p:anim>
                                    <p:anim calcmode="lin" valueType="num">
                                      <p:cBhvr additive="base">
                                        <p:cTn id="41" dur="500"/>
                                        <p:tgtEl>
                                          <p:spTgt spid="6"/>
                                        </p:tgtEl>
                                        <p:attrNameLst>
                                          <p:attrName>ppt_y</p:attrName>
                                        </p:attrNameLst>
                                      </p:cBhvr>
                                      <p:tavLst>
                                        <p:tav tm="0">
                                          <p:val>
                                            <p:strVal val="ppt_y"/>
                                          </p:val>
                                        </p:tav>
                                        <p:tav tm="100000">
                                          <p:val>
                                            <p:strVal val="1+ppt_h/2"/>
                                          </p:val>
                                        </p:tav>
                                      </p:tavLst>
                                    </p:anim>
                                    <p:set>
                                      <p:cBhvr>
                                        <p:cTn id="42" dur="1" fill="hold">
                                          <p:stCondLst>
                                            <p:cond delay="499"/>
                                          </p:stCondLst>
                                        </p:cTn>
                                        <p:tgtEl>
                                          <p:spTgt spid="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xit" presetSubtype="4" fill="hold" grpId="1" nodeType="clickEffect">
                                  <p:stCondLst>
                                    <p:cond delay="0"/>
                                  </p:stCondLst>
                                  <p:childTnLst>
                                    <p:anim calcmode="lin" valueType="num">
                                      <p:cBhvr additive="base">
                                        <p:cTn id="52" dur="500"/>
                                        <p:tgtEl>
                                          <p:spTgt spid="7"/>
                                        </p:tgtEl>
                                        <p:attrNameLst>
                                          <p:attrName>ppt_x</p:attrName>
                                        </p:attrNameLst>
                                      </p:cBhvr>
                                      <p:tavLst>
                                        <p:tav tm="0">
                                          <p:val>
                                            <p:strVal val="ppt_x"/>
                                          </p:val>
                                        </p:tav>
                                        <p:tav tm="100000">
                                          <p:val>
                                            <p:strVal val="ppt_x"/>
                                          </p:val>
                                        </p:tav>
                                      </p:tavLst>
                                    </p:anim>
                                    <p:anim calcmode="lin" valueType="num">
                                      <p:cBhvr additive="base">
                                        <p:cTn id="53" dur="500"/>
                                        <p:tgtEl>
                                          <p:spTgt spid="7"/>
                                        </p:tgtEl>
                                        <p:attrNameLst>
                                          <p:attrName>ppt_y</p:attrName>
                                        </p:attrNameLst>
                                      </p:cBhvr>
                                      <p:tavLst>
                                        <p:tav tm="0">
                                          <p:val>
                                            <p:strVal val="ppt_y"/>
                                          </p:val>
                                        </p:tav>
                                        <p:tav tm="100000">
                                          <p:val>
                                            <p:strVal val="1+ppt_h/2"/>
                                          </p:val>
                                        </p:tav>
                                      </p:tavLst>
                                    </p:anim>
                                    <p:set>
                                      <p:cBhvr>
                                        <p:cTn id="54" dur="1" fill="hold">
                                          <p:stCondLst>
                                            <p:cond delay="499"/>
                                          </p:stCondLst>
                                        </p:cTn>
                                        <p:tgtEl>
                                          <p:spTgt spid="7"/>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ppt_x"/>
                                          </p:val>
                                        </p:tav>
                                        <p:tav tm="100000">
                                          <p:val>
                                            <p:strVal val="#ppt_x"/>
                                          </p:val>
                                        </p:tav>
                                      </p:tavLst>
                                    </p:anim>
                                    <p:anim calcmode="lin" valueType="num">
                                      <p:cBhvr additive="base">
                                        <p:cTn id="6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xit" presetSubtype="4" fill="hold" grpId="1" nodeType="clickEffect">
                                  <p:stCondLst>
                                    <p:cond delay="0"/>
                                  </p:stCondLst>
                                  <p:childTnLst>
                                    <p:anim calcmode="lin" valueType="num">
                                      <p:cBhvr additive="base">
                                        <p:cTn id="64" dur="500"/>
                                        <p:tgtEl>
                                          <p:spTgt spid="8"/>
                                        </p:tgtEl>
                                        <p:attrNameLst>
                                          <p:attrName>ppt_x</p:attrName>
                                        </p:attrNameLst>
                                      </p:cBhvr>
                                      <p:tavLst>
                                        <p:tav tm="0">
                                          <p:val>
                                            <p:strVal val="ppt_x"/>
                                          </p:val>
                                        </p:tav>
                                        <p:tav tm="100000">
                                          <p:val>
                                            <p:strVal val="ppt_x"/>
                                          </p:val>
                                        </p:tav>
                                      </p:tavLst>
                                    </p:anim>
                                    <p:anim calcmode="lin" valueType="num">
                                      <p:cBhvr additive="base">
                                        <p:cTn id="65" dur="500"/>
                                        <p:tgtEl>
                                          <p:spTgt spid="8"/>
                                        </p:tgtEl>
                                        <p:attrNameLst>
                                          <p:attrName>ppt_y</p:attrName>
                                        </p:attrNameLst>
                                      </p:cBhvr>
                                      <p:tavLst>
                                        <p:tav tm="0">
                                          <p:val>
                                            <p:strVal val="ppt_y"/>
                                          </p:val>
                                        </p:tav>
                                        <p:tav tm="100000">
                                          <p:val>
                                            <p:strVal val="1+ppt_h/2"/>
                                          </p:val>
                                        </p:tav>
                                      </p:tavLst>
                                    </p:anim>
                                    <p:set>
                                      <p:cBhvr>
                                        <p:cTn id="66" dur="1" fill="hold">
                                          <p:stCondLst>
                                            <p:cond delay="499"/>
                                          </p:stCondLst>
                                        </p:cTn>
                                        <p:tgtEl>
                                          <p:spTgt spid="8"/>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additive="base">
                                        <p:cTn id="71" dur="500" fill="hold"/>
                                        <p:tgtEl>
                                          <p:spTgt spid="9"/>
                                        </p:tgtEl>
                                        <p:attrNameLst>
                                          <p:attrName>ppt_x</p:attrName>
                                        </p:attrNameLst>
                                      </p:cBhvr>
                                      <p:tavLst>
                                        <p:tav tm="0">
                                          <p:val>
                                            <p:strVal val="#ppt_x"/>
                                          </p:val>
                                        </p:tav>
                                        <p:tav tm="100000">
                                          <p:val>
                                            <p:strVal val="#ppt_x"/>
                                          </p:val>
                                        </p:tav>
                                      </p:tavLst>
                                    </p:anim>
                                    <p:anim calcmode="lin" valueType="num">
                                      <p:cBhvr additive="base">
                                        <p:cTn id="7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xit" presetSubtype="4" fill="hold" grpId="1" nodeType="clickEffect">
                                  <p:stCondLst>
                                    <p:cond delay="0"/>
                                  </p:stCondLst>
                                  <p:childTnLst>
                                    <p:anim calcmode="lin" valueType="num">
                                      <p:cBhvr additive="base">
                                        <p:cTn id="76" dur="500"/>
                                        <p:tgtEl>
                                          <p:spTgt spid="9"/>
                                        </p:tgtEl>
                                        <p:attrNameLst>
                                          <p:attrName>ppt_x</p:attrName>
                                        </p:attrNameLst>
                                      </p:cBhvr>
                                      <p:tavLst>
                                        <p:tav tm="0">
                                          <p:val>
                                            <p:strVal val="ppt_x"/>
                                          </p:val>
                                        </p:tav>
                                        <p:tav tm="100000">
                                          <p:val>
                                            <p:strVal val="ppt_x"/>
                                          </p:val>
                                        </p:tav>
                                      </p:tavLst>
                                    </p:anim>
                                    <p:anim calcmode="lin" valueType="num">
                                      <p:cBhvr additive="base">
                                        <p:cTn id="77" dur="500"/>
                                        <p:tgtEl>
                                          <p:spTgt spid="9"/>
                                        </p:tgtEl>
                                        <p:attrNameLst>
                                          <p:attrName>ppt_y</p:attrName>
                                        </p:attrNameLst>
                                      </p:cBhvr>
                                      <p:tavLst>
                                        <p:tav tm="0">
                                          <p:val>
                                            <p:strVal val="ppt_y"/>
                                          </p:val>
                                        </p:tav>
                                        <p:tav tm="100000">
                                          <p:val>
                                            <p:strVal val="1+ppt_h/2"/>
                                          </p:val>
                                        </p:tav>
                                      </p:tavLst>
                                    </p:anim>
                                    <p:set>
                                      <p:cBhvr>
                                        <p:cTn id="78" dur="1" fill="hold">
                                          <p:stCondLst>
                                            <p:cond delay="499"/>
                                          </p:stCondLst>
                                        </p:cTn>
                                        <p:tgtEl>
                                          <p:spTgt spid="9"/>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additive="base">
                                        <p:cTn id="83" dur="500" fill="hold"/>
                                        <p:tgtEl>
                                          <p:spTgt spid="10"/>
                                        </p:tgtEl>
                                        <p:attrNameLst>
                                          <p:attrName>ppt_x</p:attrName>
                                        </p:attrNameLst>
                                      </p:cBhvr>
                                      <p:tavLst>
                                        <p:tav tm="0">
                                          <p:val>
                                            <p:strVal val="#ppt_x"/>
                                          </p:val>
                                        </p:tav>
                                        <p:tav tm="100000">
                                          <p:val>
                                            <p:strVal val="#ppt_x"/>
                                          </p:val>
                                        </p:tav>
                                      </p:tavLst>
                                    </p:anim>
                                    <p:anim calcmode="lin" valueType="num">
                                      <p:cBhvr additive="base">
                                        <p:cTn id="8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xit" presetSubtype="4" fill="hold" grpId="1" nodeType="clickEffect">
                                  <p:stCondLst>
                                    <p:cond delay="0"/>
                                  </p:stCondLst>
                                  <p:childTnLst>
                                    <p:anim calcmode="lin" valueType="num">
                                      <p:cBhvr additive="base">
                                        <p:cTn id="88" dur="500"/>
                                        <p:tgtEl>
                                          <p:spTgt spid="10"/>
                                        </p:tgtEl>
                                        <p:attrNameLst>
                                          <p:attrName>ppt_x</p:attrName>
                                        </p:attrNameLst>
                                      </p:cBhvr>
                                      <p:tavLst>
                                        <p:tav tm="0">
                                          <p:val>
                                            <p:strVal val="ppt_x"/>
                                          </p:val>
                                        </p:tav>
                                        <p:tav tm="100000">
                                          <p:val>
                                            <p:strVal val="ppt_x"/>
                                          </p:val>
                                        </p:tav>
                                      </p:tavLst>
                                    </p:anim>
                                    <p:anim calcmode="lin" valueType="num">
                                      <p:cBhvr additive="base">
                                        <p:cTn id="89" dur="500"/>
                                        <p:tgtEl>
                                          <p:spTgt spid="10"/>
                                        </p:tgtEl>
                                        <p:attrNameLst>
                                          <p:attrName>ppt_y</p:attrName>
                                        </p:attrNameLst>
                                      </p:cBhvr>
                                      <p:tavLst>
                                        <p:tav tm="0">
                                          <p:val>
                                            <p:strVal val="ppt_y"/>
                                          </p:val>
                                        </p:tav>
                                        <p:tav tm="100000">
                                          <p:val>
                                            <p:strVal val="1+ppt_h/2"/>
                                          </p:val>
                                        </p:tav>
                                      </p:tavLst>
                                    </p:anim>
                                    <p:set>
                                      <p:cBhvr>
                                        <p:cTn id="90"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50179" name="Picture 3"/>
          <p:cNvPicPr>
            <a:picLocks noChangeAspect="1" noChangeArrowheads="1"/>
          </p:cNvPicPr>
          <p:nvPr/>
        </p:nvPicPr>
        <p:blipFill>
          <a:blip r:embed="rId3" cstate="print"/>
          <a:srcRect l="18333" t="15333" r="17083" b="5333"/>
          <a:stretch>
            <a:fillRect/>
          </a:stretch>
        </p:blipFill>
        <p:spPr bwMode="auto">
          <a:xfrm>
            <a:off x="0" y="0"/>
            <a:ext cx="9144000" cy="7020232"/>
          </a:xfrm>
          <a:prstGeom prst="rect">
            <a:avLst/>
          </a:prstGeom>
          <a:noFill/>
          <a:ln w="9525">
            <a:noFill/>
            <a:miter lim="800000"/>
            <a:headEnd/>
            <a:tailEnd/>
          </a:ln>
        </p:spPr>
      </p:pic>
      <p:sp>
        <p:nvSpPr>
          <p:cNvPr id="3" name="Rectangle 2"/>
          <p:cNvSpPr/>
          <p:nvPr/>
        </p:nvSpPr>
        <p:spPr>
          <a:xfrm>
            <a:off x="381000" y="3429000"/>
            <a:ext cx="8458200" cy="1828800"/>
          </a:xfrm>
          <a:prstGeom prst="rect">
            <a:avLst/>
          </a:prstGeom>
          <a:solidFill>
            <a:srgbClr val="00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36866" name="Picture 3"/>
          <p:cNvPicPr>
            <a:picLocks noChangeAspect="1" noChangeArrowheads="1"/>
          </p:cNvPicPr>
          <p:nvPr/>
        </p:nvPicPr>
        <p:blipFill>
          <a:blip r:embed="rId4" cstate="print"/>
          <a:srcRect l="11250" t="14667" r="10417" b="4668"/>
          <a:stretch>
            <a:fillRect/>
          </a:stretch>
        </p:blipFill>
        <p:spPr bwMode="auto">
          <a:xfrm>
            <a:off x="152400" y="4114800"/>
            <a:ext cx="3048000" cy="1962150"/>
          </a:xfrm>
          <a:prstGeom prst="rect">
            <a:avLst/>
          </a:prstGeom>
          <a:noFill/>
          <a:ln w="9525">
            <a:noFill/>
            <a:miter lim="800000"/>
            <a:headEnd/>
            <a:tailEnd/>
          </a:ln>
        </p:spPr>
      </p:pic>
      <p:sp>
        <p:nvSpPr>
          <p:cNvPr id="36867" name="TextBox 6"/>
          <p:cNvSpPr txBox="1">
            <a:spLocks noChangeArrowheads="1"/>
          </p:cNvSpPr>
          <p:nvPr/>
        </p:nvSpPr>
        <p:spPr bwMode="auto">
          <a:xfrm>
            <a:off x="685800" y="6172200"/>
            <a:ext cx="1600200" cy="369888"/>
          </a:xfrm>
          <a:prstGeom prst="rect">
            <a:avLst/>
          </a:prstGeom>
          <a:noFill/>
          <a:ln w="9525">
            <a:noFill/>
            <a:miter lim="800000"/>
            <a:headEnd/>
            <a:tailEnd/>
          </a:ln>
        </p:spPr>
        <p:txBody>
          <a:bodyPr>
            <a:spAutoFit/>
          </a:bodyPr>
          <a:lstStyle/>
          <a:p>
            <a:r>
              <a:rPr lang="en-US"/>
              <a:t>Whole Year</a:t>
            </a:r>
          </a:p>
        </p:txBody>
      </p:sp>
      <p:sp>
        <p:nvSpPr>
          <p:cNvPr id="36868" name="TextBox 7"/>
          <p:cNvSpPr txBox="1">
            <a:spLocks noChangeArrowheads="1"/>
          </p:cNvSpPr>
          <p:nvPr/>
        </p:nvSpPr>
        <p:spPr bwMode="auto">
          <a:xfrm>
            <a:off x="3810000" y="6248400"/>
            <a:ext cx="2438400" cy="369888"/>
          </a:xfrm>
          <a:prstGeom prst="rect">
            <a:avLst/>
          </a:prstGeom>
          <a:noFill/>
          <a:ln w="9525">
            <a:noFill/>
            <a:miter lim="800000"/>
            <a:headEnd/>
            <a:tailEnd/>
          </a:ln>
        </p:spPr>
        <p:txBody>
          <a:bodyPr>
            <a:spAutoFit/>
          </a:bodyPr>
          <a:lstStyle/>
          <a:p>
            <a:r>
              <a:rPr lang="en-US"/>
              <a:t>One unit from YAG</a:t>
            </a:r>
          </a:p>
        </p:txBody>
      </p:sp>
      <p:sp>
        <p:nvSpPr>
          <p:cNvPr id="36869" name="TextBox 9"/>
          <p:cNvSpPr txBox="1">
            <a:spLocks noChangeArrowheads="1"/>
          </p:cNvSpPr>
          <p:nvPr/>
        </p:nvSpPr>
        <p:spPr bwMode="auto">
          <a:xfrm>
            <a:off x="457200" y="152400"/>
            <a:ext cx="8158163" cy="461963"/>
          </a:xfrm>
          <a:prstGeom prst="rect">
            <a:avLst/>
          </a:prstGeom>
          <a:noFill/>
          <a:ln w="9525">
            <a:noFill/>
            <a:miter lim="800000"/>
            <a:headEnd/>
            <a:tailEnd/>
          </a:ln>
        </p:spPr>
        <p:txBody>
          <a:bodyPr>
            <a:spAutoFit/>
          </a:bodyPr>
          <a:lstStyle/>
          <a:p>
            <a:pPr algn="ctr"/>
            <a:r>
              <a:rPr lang="en-US" sz="2400"/>
              <a:t>Lay the VAD, YAG, the IFD and the Lesson side-by-side…</a:t>
            </a:r>
          </a:p>
        </p:txBody>
      </p:sp>
      <p:pic>
        <p:nvPicPr>
          <p:cNvPr id="36870" name="Picture 3"/>
          <p:cNvPicPr>
            <a:picLocks noChangeAspect="1" noChangeArrowheads="1"/>
          </p:cNvPicPr>
          <p:nvPr/>
        </p:nvPicPr>
        <p:blipFill>
          <a:blip r:embed="rId5" cstate="print"/>
          <a:srcRect l="20367" t="15334" r="19118" b="11438"/>
          <a:stretch>
            <a:fillRect/>
          </a:stretch>
        </p:blipFill>
        <p:spPr bwMode="auto">
          <a:xfrm>
            <a:off x="3635375" y="4038600"/>
            <a:ext cx="2684463" cy="2030413"/>
          </a:xfrm>
          <a:prstGeom prst="rect">
            <a:avLst/>
          </a:prstGeom>
          <a:noFill/>
          <a:ln w="9525">
            <a:noFill/>
            <a:miter lim="800000"/>
            <a:headEnd/>
            <a:tailEnd/>
          </a:ln>
        </p:spPr>
      </p:pic>
      <p:sp>
        <p:nvSpPr>
          <p:cNvPr id="18" name="Rectangle 17"/>
          <p:cNvSpPr/>
          <p:nvPr/>
        </p:nvSpPr>
        <p:spPr>
          <a:xfrm>
            <a:off x="304800" y="5257800"/>
            <a:ext cx="952500" cy="1524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6872" name="Picture 20"/>
          <p:cNvPicPr>
            <a:picLocks noChangeAspect="1" noChangeArrowheads="1"/>
          </p:cNvPicPr>
          <p:nvPr/>
        </p:nvPicPr>
        <p:blipFill>
          <a:blip r:embed="rId6" cstate="print"/>
          <a:srcRect l="19531" t="28125" r="17188" b="8333"/>
          <a:stretch>
            <a:fillRect/>
          </a:stretch>
        </p:blipFill>
        <p:spPr bwMode="auto">
          <a:xfrm>
            <a:off x="228600" y="762000"/>
            <a:ext cx="3124200" cy="2352675"/>
          </a:xfrm>
          <a:prstGeom prst="rect">
            <a:avLst/>
          </a:prstGeom>
          <a:noFill/>
          <a:ln w="9525">
            <a:noFill/>
            <a:miter lim="800000"/>
            <a:headEnd/>
            <a:tailEnd/>
          </a:ln>
        </p:spPr>
      </p:pic>
      <p:sp>
        <p:nvSpPr>
          <p:cNvPr id="5" name="Curved Down Arrow 4"/>
          <p:cNvSpPr/>
          <p:nvPr/>
        </p:nvSpPr>
        <p:spPr>
          <a:xfrm>
            <a:off x="2590800" y="3276600"/>
            <a:ext cx="1752600" cy="685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3" name="Down Arrow 22"/>
          <p:cNvSpPr/>
          <p:nvPr/>
        </p:nvSpPr>
        <p:spPr>
          <a:xfrm>
            <a:off x="1447800" y="3200400"/>
            <a:ext cx="457200" cy="914400"/>
          </a:xfrm>
          <a:prstGeom prst="downArrow">
            <a:avLst/>
          </a:prstGeom>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p:nvPr/>
        </p:nvSpPr>
        <p:spPr>
          <a:xfrm>
            <a:off x="406400" y="5334000"/>
            <a:ext cx="103188" cy="76200"/>
          </a:xfrm>
          <a:prstGeom prst="rect">
            <a:avLst/>
          </a:prstGeom>
          <a:solidFill>
            <a:srgbClr val="FFFF00">
              <a:alpha val="25098"/>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Rectangle 24"/>
          <p:cNvSpPr/>
          <p:nvPr/>
        </p:nvSpPr>
        <p:spPr>
          <a:xfrm>
            <a:off x="1295400" y="1066800"/>
            <a:ext cx="990600" cy="15240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877" name="TextBox 25"/>
          <p:cNvSpPr txBox="1">
            <a:spLocks noChangeArrowheads="1"/>
          </p:cNvSpPr>
          <p:nvPr/>
        </p:nvSpPr>
        <p:spPr bwMode="auto">
          <a:xfrm>
            <a:off x="3429000" y="2057400"/>
            <a:ext cx="2057400" cy="369888"/>
          </a:xfrm>
          <a:prstGeom prst="rect">
            <a:avLst/>
          </a:prstGeom>
          <a:noFill/>
          <a:ln w="9525">
            <a:noFill/>
            <a:miter lim="800000"/>
            <a:headEnd/>
            <a:tailEnd/>
          </a:ln>
        </p:spPr>
        <p:txBody>
          <a:bodyPr>
            <a:spAutoFit/>
          </a:bodyPr>
          <a:lstStyle/>
          <a:p>
            <a:r>
              <a:rPr lang="en-US"/>
              <a:t>Academic Career</a:t>
            </a:r>
          </a:p>
        </p:txBody>
      </p:sp>
      <p:sp>
        <p:nvSpPr>
          <p:cNvPr id="27" name="Rectangle 26"/>
          <p:cNvSpPr/>
          <p:nvPr/>
        </p:nvSpPr>
        <p:spPr>
          <a:xfrm>
            <a:off x="3635375" y="5356225"/>
            <a:ext cx="2689225" cy="739775"/>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28"/>
          <p:cNvGrpSpPr>
            <a:grpSpLocks/>
          </p:cNvGrpSpPr>
          <p:nvPr/>
        </p:nvGrpSpPr>
        <p:grpSpPr bwMode="auto">
          <a:xfrm>
            <a:off x="3657600" y="4495800"/>
            <a:ext cx="2611438" cy="152400"/>
            <a:chOff x="3657600" y="4343400"/>
            <a:chExt cx="2611083" cy="152400"/>
          </a:xfrm>
        </p:grpSpPr>
        <p:sp>
          <p:nvSpPr>
            <p:cNvPr id="19" name="Rectangle 18"/>
            <p:cNvSpPr/>
            <p:nvPr/>
          </p:nvSpPr>
          <p:spPr>
            <a:xfrm>
              <a:off x="3657600" y="4343400"/>
              <a:ext cx="999989" cy="1524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Rectangle 27"/>
            <p:cNvSpPr/>
            <p:nvPr/>
          </p:nvSpPr>
          <p:spPr>
            <a:xfrm>
              <a:off x="5268694" y="4343400"/>
              <a:ext cx="999989" cy="1524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80">
                                          <p:stCondLst>
                                            <p:cond delay="0"/>
                                          </p:stCondLst>
                                        </p:cTn>
                                        <p:tgtEl>
                                          <p:spTgt spid="23"/>
                                        </p:tgtEl>
                                      </p:cBhvr>
                                    </p:animEffect>
                                    <p:anim calcmode="lin" valueType="num">
                                      <p:cBhvr>
                                        <p:cTn id="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3" dur="26">
                                          <p:stCondLst>
                                            <p:cond delay="650"/>
                                          </p:stCondLst>
                                        </p:cTn>
                                        <p:tgtEl>
                                          <p:spTgt spid="23"/>
                                        </p:tgtEl>
                                      </p:cBhvr>
                                      <p:to x="100000" y="60000"/>
                                    </p:animScale>
                                    <p:animScale>
                                      <p:cBhvr>
                                        <p:cTn id="14" dur="166" decel="50000">
                                          <p:stCondLst>
                                            <p:cond delay="676"/>
                                          </p:stCondLst>
                                        </p:cTn>
                                        <p:tgtEl>
                                          <p:spTgt spid="23"/>
                                        </p:tgtEl>
                                      </p:cBhvr>
                                      <p:to x="100000" y="100000"/>
                                    </p:animScale>
                                    <p:animScale>
                                      <p:cBhvr>
                                        <p:cTn id="15" dur="26">
                                          <p:stCondLst>
                                            <p:cond delay="1312"/>
                                          </p:stCondLst>
                                        </p:cTn>
                                        <p:tgtEl>
                                          <p:spTgt spid="23"/>
                                        </p:tgtEl>
                                      </p:cBhvr>
                                      <p:to x="100000" y="80000"/>
                                    </p:animScale>
                                    <p:animScale>
                                      <p:cBhvr>
                                        <p:cTn id="16" dur="166" decel="50000">
                                          <p:stCondLst>
                                            <p:cond delay="1338"/>
                                          </p:stCondLst>
                                        </p:cTn>
                                        <p:tgtEl>
                                          <p:spTgt spid="23"/>
                                        </p:tgtEl>
                                      </p:cBhvr>
                                      <p:to x="100000" y="100000"/>
                                    </p:animScale>
                                    <p:animScale>
                                      <p:cBhvr>
                                        <p:cTn id="17" dur="26">
                                          <p:stCondLst>
                                            <p:cond delay="1642"/>
                                          </p:stCondLst>
                                        </p:cTn>
                                        <p:tgtEl>
                                          <p:spTgt spid="23"/>
                                        </p:tgtEl>
                                      </p:cBhvr>
                                      <p:to x="100000" y="90000"/>
                                    </p:animScale>
                                    <p:animScale>
                                      <p:cBhvr>
                                        <p:cTn id="18" dur="166" decel="50000">
                                          <p:stCondLst>
                                            <p:cond delay="1668"/>
                                          </p:stCondLst>
                                        </p:cTn>
                                        <p:tgtEl>
                                          <p:spTgt spid="23"/>
                                        </p:tgtEl>
                                      </p:cBhvr>
                                      <p:to x="100000" y="100000"/>
                                    </p:animScale>
                                    <p:animScale>
                                      <p:cBhvr>
                                        <p:cTn id="19" dur="26">
                                          <p:stCondLst>
                                            <p:cond delay="1808"/>
                                          </p:stCondLst>
                                        </p:cTn>
                                        <p:tgtEl>
                                          <p:spTgt spid="23"/>
                                        </p:tgtEl>
                                      </p:cBhvr>
                                      <p:to x="100000" y="95000"/>
                                    </p:animScale>
                                    <p:animScale>
                                      <p:cBhvr>
                                        <p:cTn id="20" dur="166" decel="50000">
                                          <p:stCondLst>
                                            <p:cond delay="1834"/>
                                          </p:stCondLst>
                                        </p:cTn>
                                        <p:tgtEl>
                                          <p:spTgt spid="23"/>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diamond(in)">
                                      <p:cBhvr>
                                        <p:cTn id="31" dur="2000"/>
                                        <p:tgtEl>
                                          <p:spTgt spid="24"/>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diamond(in)">
                                      <p:cBhvr>
                                        <p:cTn id="34" dur="2000"/>
                                        <p:tgtEl>
                                          <p:spTgt spid="2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80">
                                          <p:stCondLst>
                                            <p:cond delay="0"/>
                                          </p:stCondLst>
                                        </p:cTn>
                                        <p:tgtEl>
                                          <p:spTgt spid="5"/>
                                        </p:tgtEl>
                                      </p:cBhvr>
                                    </p:animEffect>
                                    <p:anim calcmode="lin" valueType="num">
                                      <p:cBhvr>
                                        <p:cTn id="4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5" dur="26">
                                          <p:stCondLst>
                                            <p:cond delay="650"/>
                                          </p:stCondLst>
                                        </p:cTn>
                                        <p:tgtEl>
                                          <p:spTgt spid="5"/>
                                        </p:tgtEl>
                                      </p:cBhvr>
                                      <p:to x="100000" y="60000"/>
                                    </p:animScale>
                                    <p:animScale>
                                      <p:cBhvr>
                                        <p:cTn id="46" dur="166" decel="50000">
                                          <p:stCondLst>
                                            <p:cond delay="676"/>
                                          </p:stCondLst>
                                        </p:cTn>
                                        <p:tgtEl>
                                          <p:spTgt spid="5"/>
                                        </p:tgtEl>
                                      </p:cBhvr>
                                      <p:to x="100000" y="100000"/>
                                    </p:animScale>
                                    <p:animScale>
                                      <p:cBhvr>
                                        <p:cTn id="47" dur="26">
                                          <p:stCondLst>
                                            <p:cond delay="1312"/>
                                          </p:stCondLst>
                                        </p:cTn>
                                        <p:tgtEl>
                                          <p:spTgt spid="5"/>
                                        </p:tgtEl>
                                      </p:cBhvr>
                                      <p:to x="100000" y="80000"/>
                                    </p:animScale>
                                    <p:animScale>
                                      <p:cBhvr>
                                        <p:cTn id="48" dur="166" decel="50000">
                                          <p:stCondLst>
                                            <p:cond delay="1338"/>
                                          </p:stCondLst>
                                        </p:cTn>
                                        <p:tgtEl>
                                          <p:spTgt spid="5"/>
                                        </p:tgtEl>
                                      </p:cBhvr>
                                      <p:to x="100000" y="100000"/>
                                    </p:animScale>
                                    <p:animScale>
                                      <p:cBhvr>
                                        <p:cTn id="49" dur="26">
                                          <p:stCondLst>
                                            <p:cond delay="1642"/>
                                          </p:stCondLst>
                                        </p:cTn>
                                        <p:tgtEl>
                                          <p:spTgt spid="5"/>
                                        </p:tgtEl>
                                      </p:cBhvr>
                                      <p:to x="100000" y="90000"/>
                                    </p:animScale>
                                    <p:animScale>
                                      <p:cBhvr>
                                        <p:cTn id="50" dur="166" decel="50000">
                                          <p:stCondLst>
                                            <p:cond delay="1668"/>
                                          </p:stCondLst>
                                        </p:cTn>
                                        <p:tgtEl>
                                          <p:spTgt spid="5"/>
                                        </p:tgtEl>
                                      </p:cBhvr>
                                      <p:to x="100000" y="100000"/>
                                    </p:animScale>
                                    <p:animScale>
                                      <p:cBhvr>
                                        <p:cTn id="51" dur="26">
                                          <p:stCondLst>
                                            <p:cond delay="1808"/>
                                          </p:stCondLst>
                                        </p:cTn>
                                        <p:tgtEl>
                                          <p:spTgt spid="5"/>
                                        </p:tgtEl>
                                      </p:cBhvr>
                                      <p:to x="100000" y="95000"/>
                                    </p:animScale>
                                    <p:animScale>
                                      <p:cBhvr>
                                        <p:cTn id="52" dur="166" decel="50000">
                                          <p:stCondLst>
                                            <p:cond delay="1834"/>
                                          </p:stCondLst>
                                        </p:cTn>
                                        <p:tgtEl>
                                          <p:spTgt spid="5"/>
                                        </p:tgtEl>
                                      </p:cBhvr>
                                      <p:to x="100000" y="100000"/>
                                    </p:animScale>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ppt_x"/>
                                          </p:val>
                                        </p:tav>
                                        <p:tav tm="100000">
                                          <p:val>
                                            <p:strVal val="#ppt_x"/>
                                          </p:val>
                                        </p:tav>
                                      </p:tavLst>
                                    </p:anim>
                                    <p:anim calcmode="lin" valueType="num">
                                      <p:cBhvr additive="base">
                                        <p:cTn id="5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ppt_x"/>
                                          </p:val>
                                        </p:tav>
                                        <p:tav tm="100000">
                                          <p:val>
                                            <p:strVal val="#ppt_x"/>
                                          </p:val>
                                        </p:tav>
                                      </p:tavLst>
                                    </p:anim>
                                    <p:anim calcmode="lin" valueType="num">
                                      <p:cBhvr additive="base">
                                        <p:cTn id="6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 grpId="0" animBg="1"/>
      <p:bldP spid="24" grpId="0" animBg="1"/>
      <p:bldP spid="25" grpId="0" animBg="1"/>
      <p:bldP spid="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Content Placeholder 3" descr="cscope_map_all%20but%204.jpg"/>
          <p:cNvPicPr>
            <a:picLocks noGrp="1" noChangeAspect="1"/>
          </p:cNvPicPr>
          <p:nvPr>
            <p:ph idx="4294967295"/>
          </p:nvPr>
        </p:nvPicPr>
        <p:blipFill>
          <a:blip r:embed="rId3" cstate="print"/>
          <a:srcRect/>
          <a:stretch>
            <a:fillRect/>
          </a:stretch>
        </p:blipFill>
        <p:spPr>
          <a:xfrm>
            <a:off x="0" y="0"/>
            <a:ext cx="9144000" cy="6858000"/>
          </a:xfrm>
        </p:spPr>
      </p:pic>
      <p:sp>
        <p:nvSpPr>
          <p:cNvPr id="7171" name="AutoShape 2" descr="https://webmail.esc19.net/exchange/ncrouch/Inbox/Re:%20New%20CSCOPE%20Map%20of%20Texas-2.EML/1_multipart_xF8FF_2_cscope_map_all%20but%204.jpg/C58EA28C-18C0-4a97-9AF2-036E93DDAFB3/cscope_map_all%20but%204.jpg?attach=1"/>
          <p:cNvSpPr>
            <a:spLocks noChangeAspect="1" noChangeArrowheads="1"/>
          </p:cNvSpPr>
          <p:nvPr/>
        </p:nvSpPr>
        <p:spPr bwMode="auto">
          <a:xfrm>
            <a:off x="63500" y="-136525"/>
            <a:ext cx="4143375" cy="3829050"/>
          </a:xfrm>
          <a:prstGeom prst="rect">
            <a:avLst/>
          </a:prstGeom>
          <a:noFill/>
          <a:ln w="9525">
            <a:no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dirty="0" smtClean="0"/>
              <a:t>Instructional Focus Document</a:t>
            </a:r>
            <a:br>
              <a:rPr lang="en-US" dirty="0" smtClean="0"/>
            </a:br>
            <a:r>
              <a:rPr lang="en-US" dirty="0" smtClean="0"/>
              <a:t>(IFD)</a:t>
            </a:r>
          </a:p>
        </p:txBody>
      </p:sp>
      <p:sp>
        <p:nvSpPr>
          <p:cNvPr id="3" name="Text Placeholder 2"/>
          <p:cNvSpPr>
            <a:spLocks noGrp="1"/>
          </p:cNvSpPr>
          <p:nvPr>
            <p:ph type="body" sz="half" idx="1"/>
          </p:nvPr>
        </p:nvSpPr>
        <p:spPr>
          <a:xfrm>
            <a:off x="990600" y="1722437"/>
            <a:ext cx="4038600" cy="4525963"/>
          </a:xfrm>
        </p:spPr>
        <p:txBody>
          <a:bodyPr/>
          <a:lstStyle/>
          <a:p>
            <a:pPr marL="228600" indent="-228600">
              <a:defRPr/>
            </a:pPr>
            <a:r>
              <a:rPr lang="en-US" sz="2800" dirty="0" smtClean="0"/>
              <a:t>The “How”</a:t>
            </a:r>
          </a:p>
          <a:p>
            <a:pPr marL="228600" indent="-228600">
              <a:defRPr/>
            </a:pPr>
            <a:r>
              <a:rPr lang="en-US" sz="2800" dirty="0" smtClean="0"/>
              <a:t>Focus for one unit of the year</a:t>
            </a:r>
          </a:p>
          <a:p>
            <a:pPr marL="228600" indent="-228600">
              <a:defRPr/>
            </a:pPr>
            <a:r>
              <a:rPr lang="en-US" sz="2800" dirty="0" smtClean="0"/>
              <a:t>Highlights key components that should be considered when developing instruction</a:t>
            </a:r>
          </a:p>
          <a:p>
            <a:pPr>
              <a:buFontTx/>
              <a:buNone/>
              <a:defRPr/>
            </a:pPr>
            <a:endParaRPr lang="en-US" sz="1400" dirty="0" smtClean="0"/>
          </a:p>
          <a:p>
            <a:pPr marL="228600" indent="-228600">
              <a:buFontTx/>
              <a:buAutoNum type="arabicParenR"/>
              <a:defRPr/>
            </a:pPr>
            <a:endParaRPr lang="en-US" sz="1400" dirty="0" smtClean="0"/>
          </a:p>
          <a:p>
            <a:pPr marL="228600" indent="-228600">
              <a:defRPr/>
            </a:pPr>
            <a:endParaRPr lang="en-US" dirty="0" smtClean="0"/>
          </a:p>
          <a:p>
            <a:pPr marL="228600" indent="-228600">
              <a:defRPr/>
            </a:pPr>
            <a:endParaRPr lang="en-US" dirty="0" smtClean="0"/>
          </a:p>
          <a:p>
            <a:pPr>
              <a:defRPr/>
            </a:pPr>
            <a:endParaRPr lang="en-US" dirty="0"/>
          </a:p>
        </p:txBody>
      </p:sp>
      <p:pic>
        <p:nvPicPr>
          <p:cNvPr id="37892" name="Content Placeholder 5" descr="binoculars.jpg"/>
          <p:cNvPicPr>
            <a:picLocks noGrp="1" noChangeAspect="1"/>
          </p:cNvPicPr>
          <p:nvPr>
            <p:ph sz="quarter" idx="2"/>
          </p:nvPr>
        </p:nvPicPr>
        <p:blipFill>
          <a:blip r:embed="rId3" cstate="print"/>
          <a:srcRect/>
          <a:stretch>
            <a:fillRect/>
          </a:stretch>
        </p:blipFill>
        <p:spPr>
          <a:xfrm>
            <a:off x="5486400" y="2590800"/>
            <a:ext cx="2895600" cy="1930400"/>
          </a:xfrm>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21186" t="14185" r="16753" b="7795"/>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0" y="1752600"/>
            <a:ext cx="1905000" cy="6186309"/>
          </a:xfrm>
          <a:prstGeom prst="rect">
            <a:avLst/>
          </a:prstGeom>
          <a:solidFill>
            <a:srgbClr val="A20000">
              <a:alpha val="40000"/>
            </a:srgbClr>
          </a:solidFill>
        </p:spPr>
        <p:txBody>
          <a:bodyPr wrap="square" rtlCol="0">
            <a:spAutoFit/>
          </a:bodyPr>
          <a:lstStyle/>
          <a:p>
            <a:pPr algn="ctr"/>
            <a:r>
              <a:rPr lang="en-US" sz="4400" b="1" dirty="0" smtClean="0"/>
              <a:t>What</a:t>
            </a:r>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a:p>
        </p:txBody>
      </p:sp>
      <p:sp>
        <p:nvSpPr>
          <p:cNvPr id="4" name="TextBox 3"/>
          <p:cNvSpPr txBox="1"/>
          <p:nvPr/>
        </p:nvSpPr>
        <p:spPr>
          <a:xfrm>
            <a:off x="1905000" y="1752600"/>
            <a:ext cx="1828800" cy="6186309"/>
          </a:xfrm>
          <a:prstGeom prst="rect">
            <a:avLst/>
          </a:prstGeom>
          <a:solidFill>
            <a:srgbClr val="A20000">
              <a:alpha val="40000"/>
            </a:srgbClr>
          </a:solidFill>
        </p:spPr>
        <p:txBody>
          <a:bodyPr wrap="square" rtlCol="0">
            <a:spAutoFit/>
          </a:bodyPr>
          <a:lstStyle/>
          <a:p>
            <a:pPr algn="ctr"/>
            <a:r>
              <a:rPr lang="en-US" sz="4400" b="1" dirty="0" smtClean="0"/>
              <a:t>When</a:t>
            </a:r>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a:p>
        </p:txBody>
      </p:sp>
      <p:sp>
        <p:nvSpPr>
          <p:cNvPr id="5" name="TextBox 4"/>
          <p:cNvSpPr txBox="1"/>
          <p:nvPr/>
        </p:nvSpPr>
        <p:spPr>
          <a:xfrm>
            <a:off x="3657600" y="1752600"/>
            <a:ext cx="1828800" cy="9387185"/>
          </a:xfrm>
          <a:prstGeom prst="rect">
            <a:avLst/>
          </a:prstGeom>
          <a:solidFill>
            <a:srgbClr val="A20000">
              <a:alpha val="40000"/>
            </a:srgbClr>
          </a:solidFill>
        </p:spPr>
        <p:txBody>
          <a:bodyPr wrap="square" rtlCol="0">
            <a:spAutoFit/>
          </a:bodyPr>
          <a:lstStyle/>
          <a:p>
            <a:pPr algn="ctr"/>
            <a:r>
              <a:rPr lang="en-US" sz="3800" b="1" dirty="0" smtClean="0"/>
              <a:t>The Focus</a:t>
            </a:r>
          </a:p>
          <a:p>
            <a:pPr algn="ctr"/>
            <a:r>
              <a:rPr lang="en-US" sz="4400" b="1" dirty="0" smtClean="0"/>
              <a:t>of the</a:t>
            </a:r>
          </a:p>
          <a:p>
            <a:pPr algn="ctr"/>
            <a:r>
              <a:rPr lang="en-US" sz="4400" b="1" dirty="0" smtClean="0"/>
              <a:t>What</a:t>
            </a:r>
          </a:p>
          <a:p>
            <a:pPr algn="ctr"/>
            <a:r>
              <a:rPr lang="en-US" sz="4400" b="1" dirty="0" smtClean="0"/>
              <a:t>And When</a:t>
            </a:r>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smtClean="0"/>
          </a:p>
          <a:p>
            <a:pPr algn="ct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21186" t="14185" r="16753" b="7795"/>
          <a:stretch>
            <a:fillRect/>
          </a:stretch>
        </p:blipFill>
        <p:spPr bwMode="auto">
          <a:xfrm>
            <a:off x="0" y="0"/>
            <a:ext cx="9144000" cy="6858000"/>
          </a:xfrm>
          <a:prstGeom prst="rect">
            <a:avLst/>
          </a:prstGeom>
          <a:noFill/>
          <a:ln w="9525">
            <a:noFill/>
            <a:miter lim="800000"/>
            <a:headEnd/>
            <a:tailEnd/>
          </a:ln>
        </p:spPr>
      </p:pic>
      <p:sp>
        <p:nvSpPr>
          <p:cNvPr id="6" name="TextBox 5"/>
          <p:cNvSpPr txBox="1"/>
          <p:nvPr/>
        </p:nvSpPr>
        <p:spPr>
          <a:xfrm>
            <a:off x="0" y="1752600"/>
            <a:ext cx="5486400" cy="5262979"/>
          </a:xfrm>
          <a:prstGeom prst="rect">
            <a:avLst/>
          </a:prstGeom>
          <a:solidFill>
            <a:srgbClr val="A20000">
              <a:alpha val="40000"/>
            </a:srgbClr>
          </a:solidFill>
        </p:spPr>
        <p:txBody>
          <a:bodyPr wrap="square" rtlCol="0">
            <a:spAutoFit/>
          </a:bodyPr>
          <a:lstStyle/>
          <a:p>
            <a:pPr algn="ctr"/>
            <a:r>
              <a:rPr lang="en-US" sz="4800" dirty="0" smtClean="0"/>
              <a:t>Written Curriculum</a:t>
            </a:r>
          </a:p>
          <a:p>
            <a:pPr algn="ctr"/>
            <a:endParaRPr lang="en-US" sz="4800" dirty="0" smtClean="0"/>
          </a:p>
          <a:p>
            <a:pPr algn="ctr"/>
            <a:endParaRPr lang="en-US" sz="4800" dirty="0" smtClean="0"/>
          </a:p>
          <a:p>
            <a:pPr algn="ctr"/>
            <a:endParaRPr lang="en-US" sz="4800" dirty="0" smtClean="0"/>
          </a:p>
          <a:p>
            <a:pPr algn="ctr"/>
            <a:endParaRPr lang="en-US" sz="4800" dirty="0" smtClean="0"/>
          </a:p>
          <a:p>
            <a:pPr algn="ctr"/>
            <a:endParaRPr lang="en-US" sz="4800" dirty="0" smtClean="0"/>
          </a:p>
          <a:p>
            <a:pPr algn="ct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1202" name="AutoShape 2"/>
          <p:cNvSpPr>
            <a:spLocks noChangeAspect="1" noChangeArrowheads="1"/>
          </p:cNvSpPr>
          <p:nvPr/>
        </p:nvSpPr>
        <p:spPr bwMode="auto">
          <a:xfrm>
            <a:off x="228600" y="838200"/>
            <a:ext cx="8607425" cy="4425950"/>
          </a:xfrm>
          <a:prstGeom prst="flowChartAlternateProcess">
            <a:avLst/>
          </a:prstGeom>
          <a:solidFill>
            <a:srgbClr val="008000"/>
          </a:solidFill>
          <a:ln w="76200">
            <a:solidFill>
              <a:schemeClr val="bg2"/>
            </a:solidFill>
            <a:miter lim="800000"/>
            <a:headEnd/>
            <a:tailEnd/>
          </a:ln>
        </p:spPr>
        <p:txBody>
          <a:bodyPr wrap="none" anchor="ctr"/>
          <a:lstStyle/>
          <a:p>
            <a:pPr algn="ctr" eaLnBrk="0" hangingPunct="0"/>
            <a:r>
              <a:rPr lang="en-US" sz="4800" b="1">
                <a:solidFill>
                  <a:srgbClr val="FFFF66"/>
                </a:solidFill>
              </a:rPr>
              <a:t>Unit Assessments:</a:t>
            </a:r>
          </a:p>
          <a:p>
            <a:pPr algn="ctr" eaLnBrk="0" hangingPunct="0"/>
            <a:r>
              <a:rPr lang="en-US" sz="4800" b="1">
                <a:solidFill>
                  <a:schemeClr val="bg1"/>
                </a:solidFill>
              </a:rPr>
              <a:t>Aligning the written, tested, </a:t>
            </a:r>
          </a:p>
          <a:p>
            <a:pPr algn="ctr" eaLnBrk="0" hangingPunct="0"/>
            <a:r>
              <a:rPr lang="en-US" sz="4800" b="1">
                <a:solidFill>
                  <a:schemeClr val="bg1"/>
                </a:solidFill>
              </a:rPr>
              <a:t>and taught curriculum</a:t>
            </a:r>
          </a:p>
          <a:p>
            <a:pPr algn="ctr"/>
            <a:endParaRPr lang="en-US" sz="4800" b="1">
              <a:solidFill>
                <a:schemeClr val="bg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57200" y="-73025"/>
            <a:ext cx="8229600" cy="1139825"/>
          </a:xfrm>
        </p:spPr>
        <p:txBody>
          <a:bodyPr/>
          <a:lstStyle/>
          <a:p>
            <a:r>
              <a:rPr lang="en-US" b="1" dirty="0">
                <a:solidFill>
                  <a:srgbClr val="C00000"/>
                </a:solidFill>
                <a:effectLst>
                  <a:outerShdw blurRad="38100" dist="38100" dir="2700000" algn="tl">
                    <a:srgbClr val="FFFFFF"/>
                  </a:outerShdw>
                </a:effectLst>
              </a:rPr>
              <a:t>Unit Assessments</a:t>
            </a:r>
          </a:p>
        </p:txBody>
      </p:sp>
      <p:sp>
        <p:nvSpPr>
          <p:cNvPr id="133123" name="Rectangle 3"/>
          <p:cNvSpPr>
            <a:spLocks noGrp="1" noChangeArrowheads="1"/>
          </p:cNvSpPr>
          <p:nvPr>
            <p:ph type="body" idx="1"/>
          </p:nvPr>
        </p:nvSpPr>
        <p:spPr>
          <a:xfrm>
            <a:off x="381000" y="1841500"/>
            <a:ext cx="8839200" cy="3721100"/>
          </a:xfrm>
        </p:spPr>
        <p:txBody>
          <a:bodyPr/>
          <a:lstStyle/>
          <a:p>
            <a:pPr>
              <a:lnSpc>
                <a:spcPct val="90000"/>
              </a:lnSpc>
              <a:buClr>
                <a:schemeClr val="accent2"/>
              </a:buClr>
            </a:pPr>
            <a:r>
              <a:rPr lang="en-US" dirty="0" smtClean="0"/>
              <a:t>Aligned to the Instructional Focus Document </a:t>
            </a:r>
          </a:p>
          <a:p>
            <a:pPr>
              <a:lnSpc>
                <a:spcPct val="90000"/>
              </a:lnSpc>
              <a:buClr>
                <a:schemeClr val="accent2"/>
              </a:buClr>
            </a:pPr>
            <a:r>
              <a:rPr lang="en-US" dirty="0" smtClean="0"/>
              <a:t>Grades K-1 performance based</a:t>
            </a:r>
          </a:p>
          <a:p>
            <a:pPr>
              <a:lnSpc>
                <a:spcPct val="90000"/>
              </a:lnSpc>
              <a:buClr>
                <a:schemeClr val="accent2"/>
              </a:buClr>
            </a:pPr>
            <a:r>
              <a:rPr lang="en-US" dirty="0" smtClean="0"/>
              <a:t>Grades </a:t>
            </a:r>
            <a:r>
              <a:rPr lang="en-US" dirty="0"/>
              <a:t>2-12 written assessments</a:t>
            </a:r>
          </a:p>
          <a:p>
            <a:pPr>
              <a:lnSpc>
                <a:spcPct val="90000"/>
              </a:lnSpc>
              <a:buClr>
                <a:schemeClr val="accent2"/>
              </a:buClr>
            </a:pPr>
            <a:r>
              <a:rPr lang="en-US" dirty="0" smtClean="0"/>
              <a:t>Unit </a:t>
            </a:r>
            <a:r>
              <a:rPr lang="en-US" dirty="0"/>
              <a:t>assessments</a:t>
            </a:r>
          </a:p>
          <a:p>
            <a:pPr lvl="1">
              <a:lnSpc>
                <a:spcPct val="90000"/>
              </a:lnSpc>
              <a:buClr>
                <a:srgbClr val="FF0000"/>
              </a:buClr>
              <a:buSzPct val="65000"/>
            </a:pPr>
            <a:r>
              <a:rPr lang="en-US" dirty="0"/>
              <a:t>multiple choice</a:t>
            </a:r>
          </a:p>
          <a:p>
            <a:pPr lvl="1">
              <a:lnSpc>
                <a:spcPct val="90000"/>
              </a:lnSpc>
              <a:buClr>
                <a:srgbClr val="FF0000"/>
              </a:buClr>
              <a:buSzPct val="65000"/>
            </a:pPr>
            <a:r>
              <a:rPr lang="en-US" dirty="0"/>
              <a:t>open-ended</a:t>
            </a:r>
          </a:p>
          <a:p>
            <a:pPr lvl="1">
              <a:lnSpc>
                <a:spcPct val="90000"/>
              </a:lnSpc>
              <a:buClr>
                <a:srgbClr val="FF0000"/>
              </a:buClr>
              <a:buSzPct val="65000"/>
            </a:pPr>
            <a:r>
              <a:rPr lang="en-US" dirty="0" err="1" smtClean="0"/>
              <a:t>griddable</a:t>
            </a:r>
            <a:r>
              <a:rPr lang="en-US" dirty="0" smtClean="0"/>
              <a:t> </a:t>
            </a:r>
            <a:r>
              <a:rPr lang="en-US" dirty="0"/>
              <a:t>items</a:t>
            </a:r>
          </a:p>
          <a:p>
            <a:pPr lvl="1">
              <a:lnSpc>
                <a:spcPct val="90000"/>
              </a:lnSpc>
              <a:buClr>
                <a:srgbClr val="FF0000"/>
              </a:buClr>
              <a:buSzPct val="65000"/>
            </a:pPr>
            <a:r>
              <a:rPr lang="en-US" dirty="0"/>
              <a:t>prompt-based</a:t>
            </a:r>
          </a:p>
          <a:p>
            <a:pPr lvl="1">
              <a:lnSpc>
                <a:spcPct val="90000"/>
              </a:lnSpc>
              <a:buClr>
                <a:srgbClr val="FF0000"/>
              </a:buClr>
              <a:buSzPct val="65000"/>
            </a:pPr>
            <a:r>
              <a:rPr lang="en-US" dirty="0"/>
              <a:t>SAT/ACT format</a:t>
            </a:r>
          </a:p>
        </p:txBody>
      </p:sp>
      <p:pic>
        <p:nvPicPr>
          <p:cNvPr id="4" name="Picture 5" descr="c_scope_logo_white"/>
          <p:cNvPicPr>
            <a:picLocks noChangeAspect="1" noChangeArrowheads="1"/>
          </p:cNvPicPr>
          <p:nvPr/>
        </p:nvPicPr>
        <p:blipFill>
          <a:blip r:embed="rId4" cstate="print"/>
          <a:srcRect/>
          <a:stretch>
            <a:fillRect/>
          </a:stretch>
        </p:blipFill>
        <p:spPr bwMode="auto">
          <a:xfrm>
            <a:off x="7467600" y="5842764"/>
            <a:ext cx="1676400" cy="1022803"/>
          </a:xfrm>
          <a:prstGeom prst="rect">
            <a:avLst/>
          </a:prstGeom>
          <a:noFill/>
        </p:spPr>
      </p:pic>
      <p:pic>
        <p:nvPicPr>
          <p:cNvPr id="61442" name="Picture 2" descr="C:\Users\Nancy\AppData\Local\Microsoft\Windows\Temporary Internet Files\Content.IE5\FPZ7VYYE\MC900281970[1].wmf"/>
          <p:cNvPicPr>
            <a:picLocks noChangeAspect="1" noChangeArrowheads="1"/>
          </p:cNvPicPr>
          <p:nvPr/>
        </p:nvPicPr>
        <p:blipFill>
          <a:blip r:embed="rId5" cstate="print"/>
          <a:srcRect/>
          <a:stretch>
            <a:fillRect/>
          </a:stretch>
        </p:blipFill>
        <p:spPr bwMode="auto">
          <a:xfrm>
            <a:off x="152400" y="152400"/>
            <a:ext cx="1802282" cy="1707185"/>
          </a:xfrm>
          <a:prstGeom prst="rect">
            <a:avLst/>
          </a:prstGeom>
          <a:noFill/>
        </p:spPr>
      </p:pic>
      <p:pic>
        <p:nvPicPr>
          <p:cNvPr id="61443" name="Picture 3" descr="C:\Users\Nancy\AppData\Local\Microsoft\Windows\Temporary Internet Files\Content.IE5\X93X357M\MC900359621[1].wmf"/>
          <p:cNvPicPr>
            <a:picLocks noChangeAspect="1" noChangeArrowheads="1"/>
          </p:cNvPicPr>
          <p:nvPr/>
        </p:nvPicPr>
        <p:blipFill>
          <a:blip r:embed="rId6" cstate="print"/>
          <a:srcRect/>
          <a:stretch>
            <a:fillRect/>
          </a:stretch>
        </p:blipFill>
        <p:spPr bwMode="auto">
          <a:xfrm>
            <a:off x="6934200" y="0"/>
            <a:ext cx="1769364" cy="184343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Effect transition="in" filter="fade">
                                      <p:cBhvr>
                                        <p:cTn id="7" dur="500"/>
                                        <p:tgtEl>
                                          <p:spTgt spid="133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23">
                                            <p:txEl>
                                              <p:pRg st="1" end="1"/>
                                            </p:txEl>
                                          </p:spTgt>
                                        </p:tgtEl>
                                        <p:attrNameLst>
                                          <p:attrName>style.visibility</p:attrName>
                                        </p:attrNameLst>
                                      </p:cBhvr>
                                      <p:to>
                                        <p:strVal val="visible"/>
                                      </p:to>
                                    </p:set>
                                    <p:animEffect transition="in" filter="fade">
                                      <p:cBhvr>
                                        <p:cTn id="12" dur="500"/>
                                        <p:tgtEl>
                                          <p:spTgt spid="133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3123">
                                            <p:txEl>
                                              <p:pRg st="2" end="2"/>
                                            </p:txEl>
                                          </p:spTgt>
                                        </p:tgtEl>
                                        <p:attrNameLst>
                                          <p:attrName>style.visibility</p:attrName>
                                        </p:attrNameLst>
                                      </p:cBhvr>
                                      <p:to>
                                        <p:strVal val="visible"/>
                                      </p:to>
                                    </p:set>
                                    <p:animEffect transition="in" filter="fade">
                                      <p:cBhvr>
                                        <p:cTn id="17" dur="500"/>
                                        <p:tgtEl>
                                          <p:spTgt spid="1331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3123">
                                            <p:txEl>
                                              <p:pRg st="3" end="3"/>
                                            </p:txEl>
                                          </p:spTgt>
                                        </p:tgtEl>
                                        <p:attrNameLst>
                                          <p:attrName>style.visibility</p:attrName>
                                        </p:attrNameLst>
                                      </p:cBhvr>
                                      <p:to>
                                        <p:strVal val="visible"/>
                                      </p:to>
                                    </p:set>
                                    <p:animEffect transition="in" filter="fade">
                                      <p:cBhvr>
                                        <p:cTn id="22" dur="2000"/>
                                        <p:tgtEl>
                                          <p:spTgt spid="13312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33123">
                                            <p:txEl>
                                              <p:pRg st="4" end="4"/>
                                            </p:txEl>
                                          </p:spTgt>
                                        </p:tgtEl>
                                        <p:attrNameLst>
                                          <p:attrName>style.visibility</p:attrName>
                                        </p:attrNameLst>
                                      </p:cBhvr>
                                      <p:to>
                                        <p:strVal val="visible"/>
                                      </p:to>
                                    </p:set>
                                    <p:animEffect transition="in" filter="fade">
                                      <p:cBhvr>
                                        <p:cTn id="25" dur="2000"/>
                                        <p:tgtEl>
                                          <p:spTgt spid="13312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33123">
                                            <p:txEl>
                                              <p:pRg st="5" end="5"/>
                                            </p:txEl>
                                          </p:spTgt>
                                        </p:tgtEl>
                                        <p:attrNameLst>
                                          <p:attrName>style.visibility</p:attrName>
                                        </p:attrNameLst>
                                      </p:cBhvr>
                                      <p:to>
                                        <p:strVal val="visible"/>
                                      </p:to>
                                    </p:set>
                                    <p:animEffect transition="in" filter="fade">
                                      <p:cBhvr>
                                        <p:cTn id="28" dur="2000"/>
                                        <p:tgtEl>
                                          <p:spTgt spid="133123">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33123">
                                            <p:txEl>
                                              <p:pRg st="6" end="6"/>
                                            </p:txEl>
                                          </p:spTgt>
                                        </p:tgtEl>
                                        <p:attrNameLst>
                                          <p:attrName>style.visibility</p:attrName>
                                        </p:attrNameLst>
                                      </p:cBhvr>
                                      <p:to>
                                        <p:strVal val="visible"/>
                                      </p:to>
                                    </p:set>
                                    <p:animEffect transition="in" filter="fade">
                                      <p:cBhvr>
                                        <p:cTn id="31" dur="2000"/>
                                        <p:tgtEl>
                                          <p:spTgt spid="133123">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33123">
                                            <p:txEl>
                                              <p:pRg st="7" end="7"/>
                                            </p:txEl>
                                          </p:spTgt>
                                        </p:tgtEl>
                                        <p:attrNameLst>
                                          <p:attrName>style.visibility</p:attrName>
                                        </p:attrNameLst>
                                      </p:cBhvr>
                                      <p:to>
                                        <p:strVal val="visible"/>
                                      </p:to>
                                    </p:set>
                                    <p:animEffect transition="in" filter="fade">
                                      <p:cBhvr>
                                        <p:cTn id="34" dur="2000"/>
                                        <p:tgtEl>
                                          <p:spTgt spid="133123">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33123">
                                            <p:txEl>
                                              <p:pRg st="8" end="8"/>
                                            </p:txEl>
                                          </p:spTgt>
                                        </p:tgtEl>
                                        <p:attrNameLst>
                                          <p:attrName>style.visibility</p:attrName>
                                        </p:attrNameLst>
                                      </p:cBhvr>
                                      <p:to>
                                        <p:strVal val="visible"/>
                                      </p:to>
                                    </p:set>
                                    <p:animEffect transition="in" filter="fade">
                                      <p:cBhvr>
                                        <p:cTn id="37" dur="2000"/>
                                        <p:tgtEl>
                                          <p:spTgt spid="13312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09600" y="381000"/>
            <a:ext cx="7772400" cy="762000"/>
          </a:xfrm>
          <a:noFill/>
        </p:spPr>
        <p:txBody>
          <a:bodyPr/>
          <a:lstStyle/>
          <a:p>
            <a:r>
              <a:rPr lang="en-US" b="1" dirty="0" smtClean="0">
                <a:solidFill>
                  <a:srgbClr val="C00000"/>
                </a:solidFill>
              </a:rPr>
              <a:t>Unit Assessments</a:t>
            </a:r>
            <a:br>
              <a:rPr lang="en-US" b="1" dirty="0" smtClean="0">
                <a:solidFill>
                  <a:srgbClr val="C00000"/>
                </a:solidFill>
              </a:rPr>
            </a:br>
            <a:r>
              <a:rPr lang="en-US" b="1" dirty="0" smtClean="0">
                <a:solidFill>
                  <a:srgbClr val="C00000"/>
                </a:solidFill>
              </a:rPr>
              <a:t>(Pre-Planning Tool)</a:t>
            </a:r>
          </a:p>
        </p:txBody>
      </p:sp>
      <p:sp>
        <p:nvSpPr>
          <p:cNvPr id="353283" name="Rectangle 3"/>
          <p:cNvSpPr>
            <a:spLocks noGrp="1" noChangeArrowheads="1"/>
          </p:cNvSpPr>
          <p:nvPr>
            <p:ph type="body" idx="1"/>
          </p:nvPr>
        </p:nvSpPr>
        <p:spPr>
          <a:xfrm>
            <a:off x="457200" y="1951037"/>
            <a:ext cx="8229600" cy="4830763"/>
          </a:xfrm>
        </p:spPr>
        <p:txBody>
          <a:bodyPr/>
          <a:lstStyle/>
          <a:p>
            <a:r>
              <a:rPr lang="en-US" sz="2800" dirty="0" smtClean="0"/>
              <a:t>Analyze the unit assessment before instruction</a:t>
            </a:r>
          </a:p>
          <a:p>
            <a:r>
              <a:rPr lang="en-US" sz="2800" dirty="0" smtClean="0"/>
              <a:t>Read the assessment through the lens of your students</a:t>
            </a:r>
          </a:p>
          <a:p>
            <a:r>
              <a:rPr lang="en-US" sz="2800" dirty="0" smtClean="0"/>
              <a:t>Anticipate challenges/obstacles </a:t>
            </a:r>
          </a:p>
          <a:p>
            <a:r>
              <a:rPr lang="en-US" sz="2800" dirty="0" smtClean="0"/>
              <a:t>Purposefully plan instruction for this unit with those identified challenges/obstacles in mind</a:t>
            </a:r>
          </a:p>
          <a:p>
            <a:r>
              <a:rPr lang="en-US" sz="2800" dirty="0" smtClean="0"/>
              <a:t>Analyze your graded unit assessments to reflect on instruction/intervention strategies</a:t>
            </a:r>
          </a:p>
        </p:txBody>
      </p:sp>
      <p:pic>
        <p:nvPicPr>
          <p:cNvPr id="303109" name="Picture 5" descr="C:\Documents and Settings\ncrouch.ESC19\Local Settings\Temporary Internet Files\Content.IE5\AP5HUEN2\MCj04377970000[1].wmf"/>
          <p:cNvPicPr>
            <a:picLocks noChangeAspect="1" noChangeArrowheads="1"/>
          </p:cNvPicPr>
          <p:nvPr/>
        </p:nvPicPr>
        <p:blipFill>
          <a:blip r:embed="rId4" cstate="print"/>
          <a:srcRect/>
          <a:stretch>
            <a:fillRect/>
          </a:stretch>
        </p:blipFill>
        <p:spPr bwMode="auto">
          <a:xfrm>
            <a:off x="0" y="0"/>
            <a:ext cx="1854200" cy="1666875"/>
          </a:xfrm>
          <a:prstGeom prst="rect">
            <a:avLst/>
          </a:prstGeom>
          <a:noFill/>
        </p:spPr>
      </p:pic>
      <p:pic>
        <p:nvPicPr>
          <p:cNvPr id="303110" name="Picture 6" descr="C:\Documents and Settings\ncrouch.ESC19\Local Settings\Temporary Internet Files\Content.IE5\AP5HUEN2\MCj04377970000[1].wmf"/>
          <p:cNvPicPr>
            <a:picLocks noChangeAspect="1" noChangeArrowheads="1"/>
          </p:cNvPicPr>
          <p:nvPr/>
        </p:nvPicPr>
        <p:blipFill>
          <a:blip r:embed="rId4" cstate="print"/>
          <a:srcRect/>
          <a:stretch>
            <a:fillRect/>
          </a:stretch>
        </p:blipFill>
        <p:spPr bwMode="auto">
          <a:xfrm>
            <a:off x="7289800" y="0"/>
            <a:ext cx="1854200" cy="1666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3283">
                                            <p:txEl>
                                              <p:pRg st="0" end="0"/>
                                            </p:txEl>
                                          </p:spTgt>
                                        </p:tgtEl>
                                        <p:attrNameLst>
                                          <p:attrName>style.visibility</p:attrName>
                                        </p:attrNameLst>
                                      </p:cBhvr>
                                      <p:to>
                                        <p:strVal val="visible"/>
                                      </p:to>
                                    </p:set>
                                    <p:animEffect transition="in" filter="blinds(horizontal)">
                                      <p:cBhvr>
                                        <p:cTn id="7" dur="500"/>
                                        <p:tgtEl>
                                          <p:spTgt spid="3532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53283">
                                            <p:txEl>
                                              <p:pRg st="1" end="1"/>
                                            </p:txEl>
                                          </p:spTgt>
                                        </p:tgtEl>
                                        <p:attrNameLst>
                                          <p:attrName>style.visibility</p:attrName>
                                        </p:attrNameLst>
                                      </p:cBhvr>
                                      <p:to>
                                        <p:strVal val="visible"/>
                                      </p:to>
                                    </p:set>
                                    <p:animEffect transition="in" filter="blinds(horizontal)">
                                      <p:cBhvr>
                                        <p:cTn id="12" dur="500"/>
                                        <p:tgtEl>
                                          <p:spTgt spid="3532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53283">
                                            <p:txEl>
                                              <p:pRg st="2" end="2"/>
                                            </p:txEl>
                                          </p:spTgt>
                                        </p:tgtEl>
                                        <p:attrNameLst>
                                          <p:attrName>style.visibility</p:attrName>
                                        </p:attrNameLst>
                                      </p:cBhvr>
                                      <p:to>
                                        <p:strVal val="visible"/>
                                      </p:to>
                                    </p:set>
                                    <p:animEffect transition="in" filter="blinds(horizontal)">
                                      <p:cBhvr>
                                        <p:cTn id="17" dur="500"/>
                                        <p:tgtEl>
                                          <p:spTgt spid="3532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53283">
                                            <p:txEl>
                                              <p:pRg st="3" end="3"/>
                                            </p:txEl>
                                          </p:spTgt>
                                        </p:tgtEl>
                                        <p:attrNameLst>
                                          <p:attrName>style.visibility</p:attrName>
                                        </p:attrNameLst>
                                      </p:cBhvr>
                                      <p:to>
                                        <p:strVal val="visible"/>
                                      </p:to>
                                    </p:set>
                                    <p:animEffect transition="in" filter="blinds(horizontal)">
                                      <p:cBhvr>
                                        <p:cTn id="22" dur="500"/>
                                        <p:tgtEl>
                                          <p:spTgt spid="3532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53283">
                                            <p:txEl>
                                              <p:pRg st="4" end="4"/>
                                            </p:txEl>
                                          </p:spTgt>
                                        </p:tgtEl>
                                        <p:attrNameLst>
                                          <p:attrName>style.visibility</p:attrName>
                                        </p:attrNameLst>
                                      </p:cBhvr>
                                      <p:to>
                                        <p:strVal val="visible"/>
                                      </p:to>
                                    </p:set>
                                    <p:animEffect transition="in" filter="blinds(horizontal)">
                                      <p:cBhvr>
                                        <p:cTn id="27" dur="500"/>
                                        <p:tgtEl>
                                          <p:spTgt spid="3532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5298" name="AutoShape 2"/>
          <p:cNvSpPr>
            <a:spLocks noChangeAspect="1" noChangeArrowheads="1"/>
          </p:cNvSpPr>
          <p:nvPr/>
        </p:nvSpPr>
        <p:spPr bwMode="auto">
          <a:xfrm>
            <a:off x="228600" y="838200"/>
            <a:ext cx="8607425" cy="4425950"/>
          </a:xfrm>
          <a:prstGeom prst="flowChartAlternateProcess">
            <a:avLst/>
          </a:prstGeom>
          <a:solidFill>
            <a:srgbClr val="008000"/>
          </a:solidFill>
          <a:ln w="76200">
            <a:solidFill>
              <a:schemeClr val="bg2"/>
            </a:solidFill>
            <a:miter lim="800000"/>
            <a:headEnd/>
            <a:tailEnd/>
          </a:ln>
        </p:spPr>
        <p:txBody>
          <a:bodyPr wrap="none" anchor="ctr"/>
          <a:lstStyle/>
          <a:p>
            <a:pPr algn="ctr" eaLnBrk="0" hangingPunct="0"/>
            <a:r>
              <a:rPr lang="en-US" sz="4800" b="1">
                <a:solidFill>
                  <a:srgbClr val="FFFF66"/>
                </a:solidFill>
              </a:rPr>
              <a:t>Lesson Frameworks:</a:t>
            </a:r>
          </a:p>
          <a:p>
            <a:pPr algn="ctr" eaLnBrk="0" hangingPunct="0"/>
            <a:r>
              <a:rPr lang="en-US" sz="4800" b="1">
                <a:solidFill>
                  <a:schemeClr val="bg1"/>
                </a:solidFill>
              </a:rPr>
              <a:t>Detailed Daily Lesson Plans</a:t>
            </a:r>
          </a:p>
          <a:p>
            <a:pPr algn="ctr"/>
            <a:endParaRPr lang="en-US" sz="4800" b="1">
              <a:solidFill>
                <a:schemeClr val="bg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56323" name="Picture 3"/>
          <p:cNvPicPr>
            <a:picLocks noChangeAspect="1" noChangeArrowheads="1"/>
          </p:cNvPicPr>
          <p:nvPr/>
        </p:nvPicPr>
        <p:blipFill>
          <a:blip r:embed="rId4" cstate="print"/>
          <a:srcRect l="31250" t="15333" r="30000" b="5333"/>
          <a:stretch>
            <a:fillRect/>
          </a:stretch>
        </p:blipFill>
        <p:spPr bwMode="auto">
          <a:xfrm>
            <a:off x="1828800" y="-76200"/>
            <a:ext cx="5419165" cy="6934200"/>
          </a:xfrm>
          <a:prstGeom prst="rect">
            <a:avLst/>
          </a:prstGeom>
          <a:noFill/>
          <a:ln w="9525">
            <a:noFill/>
            <a:miter lim="800000"/>
            <a:headEnd/>
            <a:tailEnd/>
          </a:ln>
        </p:spPr>
      </p:pic>
      <p:sp>
        <p:nvSpPr>
          <p:cNvPr id="3" name="Right Arrow 2"/>
          <p:cNvSpPr/>
          <p:nvPr/>
        </p:nvSpPr>
        <p:spPr>
          <a:xfrm>
            <a:off x="4800600" y="152400"/>
            <a:ext cx="1066800" cy="6096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385456" y="631370"/>
            <a:ext cx="2362200" cy="381000"/>
          </a:xfrm>
          <a:prstGeom prst="rect">
            <a:avLst/>
          </a:prstGeom>
          <a:solidFill>
            <a:srgbClr val="FFC000">
              <a:alpha val="2470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100942" y="881742"/>
            <a:ext cx="4876800" cy="566058"/>
          </a:xfrm>
          <a:prstGeom prst="rect">
            <a:avLst/>
          </a:prstGeom>
          <a:solidFill>
            <a:srgbClr val="FFC0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33600" y="1447800"/>
            <a:ext cx="4953000" cy="2743200"/>
          </a:xfrm>
          <a:prstGeom prst="rect">
            <a:avLst/>
          </a:prstGeom>
          <a:solidFill>
            <a:srgbClr val="FF99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9757717">
            <a:off x="1692739" y="1589931"/>
            <a:ext cx="533400" cy="381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19757717">
            <a:off x="1779825" y="3081273"/>
            <a:ext cx="533400" cy="381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19757717">
            <a:off x="1790712" y="2002353"/>
            <a:ext cx="533400" cy="381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133600" y="4419600"/>
            <a:ext cx="4876800" cy="609600"/>
          </a:xfrm>
          <a:prstGeom prst="rect">
            <a:avLst/>
          </a:prstGeom>
          <a:solidFill>
            <a:srgbClr val="FFC0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133600" y="5029200"/>
            <a:ext cx="4876800" cy="609600"/>
          </a:xfrm>
          <a:prstGeom prst="rect">
            <a:avLst/>
          </a:prstGeom>
          <a:solidFill>
            <a:srgbClr val="FF99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133600" y="5638800"/>
            <a:ext cx="4800600" cy="838200"/>
          </a:xfrm>
          <a:prstGeom prst="rect">
            <a:avLst/>
          </a:prstGeom>
          <a:solidFill>
            <a:srgbClr val="FF99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5"/>
                                        </p:tgtEl>
                                        <p:attrNameLst>
                                          <p:attrName>ppt_x</p:attrName>
                                        </p:attrNameLst>
                                      </p:cBhvr>
                                      <p:tavLst>
                                        <p:tav tm="0">
                                          <p:val>
                                            <p:strVal val="ppt_x"/>
                                          </p:val>
                                        </p:tav>
                                        <p:tav tm="100000">
                                          <p:val>
                                            <p:strVal val="ppt_x"/>
                                          </p:val>
                                        </p:tav>
                                      </p:tavLst>
                                    </p:anim>
                                    <p:anim calcmode="lin" valueType="num">
                                      <p:cBhvr additive="base">
                                        <p:cTn id="37" dur="500"/>
                                        <p:tgtEl>
                                          <p:spTgt spid="5"/>
                                        </p:tgtEl>
                                        <p:attrNameLst>
                                          <p:attrName>ppt_y</p:attrName>
                                        </p:attrNameLst>
                                      </p:cBhvr>
                                      <p:tavLst>
                                        <p:tav tm="0">
                                          <p:val>
                                            <p:strVal val="ppt_y"/>
                                          </p:val>
                                        </p:tav>
                                        <p:tav tm="100000">
                                          <p:val>
                                            <p:strVal val="1+ppt_h/2"/>
                                          </p:val>
                                        </p:tav>
                                      </p:tavLst>
                                    </p:anim>
                                    <p:set>
                                      <p:cBhvr>
                                        <p:cTn id="38" dur="1" fill="hold">
                                          <p:stCondLst>
                                            <p:cond delay="499"/>
                                          </p:stCondLst>
                                        </p:cTn>
                                        <p:tgtEl>
                                          <p:spTgt spid="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xit" presetSubtype="4" fill="hold" grpId="1" nodeType="clickEffect">
                                  <p:stCondLst>
                                    <p:cond delay="0"/>
                                  </p:stCondLst>
                                  <p:childTnLst>
                                    <p:anim calcmode="lin" valueType="num">
                                      <p:cBhvr additive="base">
                                        <p:cTn id="66" dur="500"/>
                                        <p:tgtEl>
                                          <p:spTgt spid="7"/>
                                        </p:tgtEl>
                                        <p:attrNameLst>
                                          <p:attrName>ppt_x</p:attrName>
                                        </p:attrNameLst>
                                      </p:cBhvr>
                                      <p:tavLst>
                                        <p:tav tm="0">
                                          <p:val>
                                            <p:strVal val="ppt_x"/>
                                          </p:val>
                                        </p:tav>
                                        <p:tav tm="100000">
                                          <p:val>
                                            <p:strVal val="ppt_x"/>
                                          </p:val>
                                        </p:tav>
                                      </p:tavLst>
                                    </p:anim>
                                    <p:anim calcmode="lin" valueType="num">
                                      <p:cBhvr additive="base">
                                        <p:cTn id="67" dur="500"/>
                                        <p:tgtEl>
                                          <p:spTgt spid="7"/>
                                        </p:tgtEl>
                                        <p:attrNameLst>
                                          <p:attrName>ppt_y</p:attrName>
                                        </p:attrNameLst>
                                      </p:cBhvr>
                                      <p:tavLst>
                                        <p:tav tm="0">
                                          <p:val>
                                            <p:strVal val="ppt_y"/>
                                          </p:val>
                                        </p:tav>
                                        <p:tav tm="100000">
                                          <p:val>
                                            <p:strVal val="1+ppt_h/2"/>
                                          </p:val>
                                        </p:tav>
                                      </p:tavLst>
                                    </p:anim>
                                    <p:set>
                                      <p:cBhvr>
                                        <p:cTn id="68" dur="1" fill="hold">
                                          <p:stCondLst>
                                            <p:cond delay="499"/>
                                          </p:stCondLst>
                                        </p:cTn>
                                        <p:tgtEl>
                                          <p:spTgt spid="7"/>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2" presetClass="exit" presetSubtype="4" fill="hold" grpId="1" nodeType="clickEffect">
                                  <p:stCondLst>
                                    <p:cond delay="0"/>
                                  </p:stCondLst>
                                  <p:childTnLst>
                                    <p:anim calcmode="lin" valueType="num">
                                      <p:cBhvr additive="base">
                                        <p:cTn id="72" dur="500"/>
                                        <p:tgtEl>
                                          <p:spTgt spid="9"/>
                                        </p:tgtEl>
                                        <p:attrNameLst>
                                          <p:attrName>ppt_x</p:attrName>
                                        </p:attrNameLst>
                                      </p:cBhvr>
                                      <p:tavLst>
                                        <p:tav tm="0">
                                          <p:val>
                                            <p:strVal val="ppt_x"/>
                                          </p:val>
                                        </p:tav>
                                        <p:tav tm="100000">
                                          <p:val>
                                            <p:strVal val="ppt_x"/>
                                          </p:val>
                                        </p:tav>
                                      </p:tavLst>
                                    </p:anim>
                                    <p:anim calcmode="lin" valueType="num">
                                      <p:cBhvr additive="base">
                                        <p:cTn id="73" dur="500"/>
                                        <p:tgtEl>
                                          <p:spTgt spid="9"/>
                                        </p:tgtEl>
                                        <p:attrNameLst>
                                          <p:attrName>ppt_y</p:attrName>
                                        </p:attrNameLst>
                                      </p:cBhvr>
                                      <p:tavLst>
                                        <p:tav tm="0">
                                          <p:val>
                                            <p:strVal val="ppt_y"/>
                                          </p:val>
                                        </p:tav>
                                        <p:tav tm="100000">
                                          <p:val>
                                            <p:strVal val="1+ppt_h/2"/>
                                          </p:val>
                                        </p:tav>
                                      </p:tavLst>
                                    </p:anim>
                                    <p:set>
                                      <p:cBhvr>
                                        <p:cTn id="74" dur="1" fill="hold">
                                          <p:stCondLst>
                                            <p:cond delay="499"/>
                                          </p:stCondLst>
                                        </p:cTn>
                                        <p:tgtEl>
                                          <p:spTgt spid="9"/>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exit" presetSubtype="4" fill="hold" grpId="1" nodeType="clickEffect">
                                  <p:stCondLst>
                                    <p:cond delay="0"/>
                                  </p:stCondLst>
                                  <p:childTnLst>
                                    <p:anim calcmode="lin" valueType="num">
                                      <p:cBhvr additive="base">
                                        <p:cTn id="78" dur="500"/>
                                        <p:tgtEl>
                                          <p:spTgt spid="8"/>
                                        </p:tgtEl>
                                        <p:attrNameLst>
                                          <p:attrName>ppt_x</p:attrName>
                                        </p:attrNameLst>
                                      </p:cBhvr>
                                      <p:tavLst>
                                        <p:tav tm="0">
                                          <p:val>
                                            <p:strVal val="ppt_x"/>
                                          </p:val>
                                        </p:tav>
                                        <p:tav tm="100000">
                                          <p:val>
                                            <p:strVal val="ppt_x"/>
                                          </p:val>
                                        </p:tav>
                                      </p:tavLst>
                                    </p:anim>
                                    <p:anim calcmode="lin" valueType="num">
                                      <p:cBhvr additive="base">
                                        <p:cTn id="79" dur="500"/>
                                        <p:tgtEl>
                                          <p:spTgt spid="8"/>
                                        </p:tgtEl>
                                        <p:attrNameLst>
                                          <p:attrName>ppt_y</p:attrName>
                                        </p:attrNameLst>
                                      </p:cBhvr>
                                      <p:tavLst>
                                        <p:tav tm="0">
                                          <p:val>
                                            <p:strVal val="ppt_y"/>
                                          </p:val>
                                        </p:tav>
                                        <p:tav tm="100000">
                                          <p:val>
                                            <p:strVal val="1+ppt_h/2"/>
                                          </p:val>
                                        </p:tav>
                                      </p:tavLst>
                                    </p:anim>
                                    <p:set>
                                      <p:cBhvr>
                                        <p:cTn id="80" dur="1" fill="hold">
                                          <p:stCondLst>
                                            <p:cond delay="499"/>
                                          </p:stCondLst>
                                        </p:cTn>
                                        <p:tgtEl>
                                          <p:spTgt spid="8"/>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 presetClass="exit" presetSubtype="4" fill="hold" grpId="1" nodeType="clickEffect">
                                  <p:stCondLst>
                                    <p:cond delay="0"/>
                                  </p:stCondLst>
                                  <p:childTnLst>
                                    <p:anim calcmode="lin" valueType="num">
                                      <p:cBhvr additive="base">
                                        <p:cTn id="84" dur="500"/>
                                        <p:tgtEl>
                                          <p:spTgt spid="6"/>
                                        </p:tgtEl>
                                        <p:attrNameLst>
                                          <p:attrName>ppt_x</p:attrName>
                                        </p:attrNameLst>
                                      </p:cBhvr>
                                      <p:tavLst>
                                        <p:tav tm="0">
                                          <p:val>
                                            <p:strVal val="ppt_x"/>
                                          </p:val>
                                        </p:tav>
                                        <p:tav tm="100000">
                                          <p:val>
                                            <p:strVal val="ppt_x"/>
                                          </p:val>
                                        </p:tav>
                                      </p:tavLst>
                                    </p:anim>
                                    <p:anim calcmode="lin" valueType="num">
                                      <p:cBhvr additive="base">
                                        <p:cTn id="85" dur="500"/>
                                        <p:tgtEl>
                                          <p:spTgt spid="6"/>
                                        </p:tgtEl>
                                        <p:attrNameLst>
                                          <p:attrName>ppt_y</p:attrName>
                                        </p:attrNameLst>
                                      </p:cBhvr>
                                      <p:tavLst>
                                        <p:tav tm="0">
                                          <p:val>
                                            <p:strVal val="ppt_y"/>
                                          </p:val>
                                        </p:tav>
                                        <p:tav tm="100000">
                                          <p:val>
                                            <p:strVal val="1+ppt_h/2"/>
                                          </p:val>
                                        </p:tav>
                                      </p:tavLst>
                                    </p:anim>
                                    <p:set>
                                      <p:cBhvr>
                                        <p:cTn id="86" dur="1" fill="hold">
                                          <p:stCondLst>
                                            <p:cond delay="499"/>
                                          </p:stCondLst>
                                        </p:cTn>
                                        <p:tgtEl>
                                          <p:spTgt spid="6"/>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0"/>
                                        </p:tgtEl>
                                        <p:attrNameLst>
                                          <p:attrName>style.visibility</p:attrName>
                                        </p:attrNameLst>
                                      </p:cBhvr>
                                      <p:to>
                                        <p:strVal val="visible"/>
                                      </p:to>
                                    </p:set>
                                    <p:anim calcmode="lin" valueType="num">
                                      <p:cBhvr additive="base">
                                        <p:cTn id="91" dur="500" fill="hold"/>
                                        <p:tgtEl>
                                          <p:spTgt spid="10"/>
                                        </p:tgtEl>
                                        <p:attrNameLst>
                                          <p:attrName>ppt_x</p:attrName>
                                        </p:attrNameLst>
                                      </p:cBhvr>
                                      <p:tavLst>
                                        <p:tav tm="0">
                                          <p:val>
                                            <p:strVal val="#ppt_x"/>
                                          </p:val>
                                        </p:tav>
                                        <p:tav tm="100000">
                                          <p:val>
                                            <p:strVal val="#ppt_x"/>
                                          </p:val>
                                        </p:tav>
                                      </p:tavLst>
                                    </p:anim>
                                    <p:anim calcmode="lin" valueType="num">
                                      <p:cBhvr additive="base">
                                        <p:cTn id="9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xit" presetSubtype="4" fill="hold" grpId="1" nodeType="clickEffect">
                                  <p:stCondLst>
                                    <p:cond delay="0"/>
                                  </p:stCondLst>
                                  <p:childTnLst>
                                    <p:anim calcmode="lin" valueType="num">
                                      <p:cBhvr additive="base">
                                        <p:cTn id="96" dur="500"/>
                                        <p:tgtEl>
                                          <p:spTgt spid="10"/>
                                        </p:tgtEl>
                                        <p:attrNameLst>
                                          <p:attrName>ppt_x</p:attrName>
                                        </p:attrNameLst>
                                      </p:cBhvr>
                                      <p:tavLst>
                                        <p:tav tm="0">
                                          <p:val>
                                            <p:strVal val="ppt_x"/>
                                          </p:val>
                                        </p:tav>
                                        <p:tav tm="100000">
                                          <p:val>
                                            <p:strVal val="ppt_x"/>
                                          </p:val>
                                        </p:tav>
                                      </p:tavLst>
                                    </p:anim>
                                    <p:anim calcmode="lin" valueType="num">
                                      <p:cBhvr additive="base">
                                        <p:cTn id="97" dur="500"/>
                                        <p:tgtEl>
                                          <p:spTgt spid="10"/>
                                        </p:tgtEl>
                                        <p:attrNameLst>
                                          <p:attrName>ppt_y</p:attrName>
                                        </p:attrNameLst>
                                      </p:cBhvr>
                                      <p:tavLst>
                                        <p:tav tm="0">
                                          <p:val>
                                            <p:strVal val="ppt_y"/>
                                          </p:val>
                                        </p:tav>
                                        <p:tav tm="100000">
                                          <p:val>
                                            <p:strVal val="1+ppt_h/2"/>
                                          </p:val>
                                        </p:tav>
                                      </p:tavLst>
                                    </p:anim>
                                    <p:set>
                                      <p:cBhvr>
                                        <p:cTn id="98" dur="1" fill="hold">
                                          <p:stCondLst>
                                            <p:cond delay="499"/>
                                          </p:stCondLst>
                                        </p:cTn>
                                        <p:tgtEl>
                                          <p:spTgt spid="10"/>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1"/>
                                        </p:tgtEl>
                                        <p:attrNameLst>
                                          <p:attrName>style.visibility</p:attrName>
                                        </p:attrNameLst>
                                      </p:cBhvr>
                                      <p:to>
                                        <p:strVal val="visible"/>
                                      </p:to>
                                    </p:set>
                                    <p:anim calcmode="lin" valueType="num">
                                      <p:cBhvr additive="base">
                                        <p:cTn id="103" dur="500" fill="hold"/>
                                        <p:tgtEl>
                                          <p:spTgt spid="11"/>
                                        </p:tgtEl>
                                        <p:attrNameLst>
                                          <p:attrName>ppt_x</p:attrName>
                                        </p:attrNameLst>
                                      </p:cBhvr>
                                      <p:tavLst>
                                        <p:tav tm="0">
                                          <p:val>
                                            <p:strVal val="#ppt_x"/>
                                          </p:val>
                                        </p:tav>
                                        <p:tav tm="100000">
                                          <p:val>
                                            <p:strVal val="#ppt_x"/>
                                          </p:val>
                                        </p:tav>
                                      </p:tavLst>
                                    </p:anim>
                                    <p:anim calcmode="lin" valueType="num">
                                      <p:cBhvr additive="base">
                                        <p:cTn id="10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xit" presetSubtype="4" fill="hold" grpId="1" nodeType="clickEffect">
                                  <p:stCondLst>
                                    <p:cond delay="0"/>
                                  </p:stCondLst>
                                  <p:childTnLst>
                                    <p:anim calcmode="lin" valueType="num">
                                      <p:cBhvr additive="base">
                                        <p:cTn id="108" dur="500"/>
                                        <p:tgtEl>
                                          <p:spTgt spid="11"/>
                                        </p:tgtEl>
                                        <p:attrNameLst>
                                          <p:attrName>ppt_x</p:attrName>
                                        </p:attrNameLst>
                                      </p:cBhvr>
                                      <p:tavLst>
                                        <p:tav tm="0">
                                          <p:val>
                                            <p:strVal val="ppt_x"/>
                                          </p:val>
                                        </p:tav>
                                        <p:tav tm="100000">
                                          <p:val>
                                            <p:strVal val="ppt_x"/>
                                          </p:val>
                                        </p:tav>
                                      </p:tavLst>
                                    </p:anim>
                                    <p:anim calcmode="lin" valueType="num">
                                      <p:cBhvr additive="base">
                                        <p:cTn id="109" dur="500"/>
                                        <p:tgtEl>
                                          <p:spTgt spid="11"/>
                                        </p:tgtEl>
                                        <p:attrNameLst>
                                          <p:attrName>ppt_y</p:attrName>
                                        </p:attrNameLst>
                                      </p:cBhvr>
                                      <p:tavLst>
                                        <p:tav tm="0">
                                          <p:val>
                                            <p:strVal val="ppt_y"/>
                                          </p:val>
                                        </p:tav>
                                        <p:tav tm="100000">
                                          <p:val>
                                            <p:strVal val="1+ppt_h/2"/>
                                          </p:val>
                                        </p:tav>
                                      </p:tavLst>
                                    </p:anim>
                                    <p:set>
                                      <p:cBhvr>
                                        <p:cTn id="110" dur="1" fill="hold">
                                          <p:stCondLst>
                                            <p:cond delay="499"/>
                                          </p:stCondLst>
                                        </p:cTn>
                                        <p:tgtEl>
                                          <p:spTgt spid="11"/>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12"/>
                                        </p:tgtEl>
                                        <p:attrNameLst>
                                          <p:attrName>style.visibility</p:attrName>
                                        </p:attrNameLst>
                                      </p:cBhvr>
                                      <p:to>
                                        <p:strVal val="visible"/>
                                      </p:to>
                                    </p:set>
                                    <p:anim calcmode="lin" valueType="num">
                                      <p:cBhvr additive="base">
                                        <p:cTn id="115" dur="500" fill="hold"/>
                                        <p:tgtEl>
                                          <p:spTgt spid="12"/>
                                        </p:tgtEl>
                                        <p:attrNameLst>
                                          <p:attrName>ppt_x</p:attrName>
                                        </p:attrNameLst>
                                      </p:cBhvr>
                                      <p:tavLst>
                                        <p:tav tm="0">
                                          <p:val>
                                            <p:strVal val="#ppt_x"/>
                                          </p:val>
                                        </p:tav>
                                        <p:tav tm="100000">
                                          <p:val>
                                            <p:strVal val="#ppt_x"/>
                                          </p:val>
                                        </p:tav>
                                      </p:tavLst>
                                    </p:anim>
                                    <p:anim calcmode="lin" valueType="num">
                                      <p:cBhvr additive="base">
                                        <p:cTn id="1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xit" presetSubtype="4" fill="hold" grpId="1" nodeType="clickEffect">
                                  <p:stCondLst>
                                    <p:cond delay="0"/>
                                  </p:stCondLst>
                                  <p:childTnLst>
                                    <p:anim calcmode="lin" valueType="num">
                                      <p:cBhvr additive="base">
                                        <p:cTn id="120" dur="500"/>
                                        <p:tgtEl>
                                          <p:spTgt spid="12"/>
                                        </p:tgtEl>
                                        <p:attrNameLst>
                                          <p:attrName>ppt_x</p:attrName>
                                        </p:attrNameLst>
                                      </p:cBhvr>
                                      <p:tavLst>
                                        <p:tav tm="0">
                                          <p:val>
                                            <p:strVal val="ppt_x"/>
                                          </p:val>
                                        </p:tav>
                                        <p:tav tm="100000">
                                          <p:val>
                                            <p:strVal val="ppt_x"/>
                                          </p:val>
                                        </p:tav>
                                      </p:tavLst>
                                    </p:anim>
                                    <p:anim calcmode="lin" valueType="num">
                                      <p:cBhvr additive="base">
                                        <p:cTn id="121" dur="500"/>
                                        <p:tgtEl>
                                          <p:spTgt spid="12"/>
                                        </p:tgtEl>
                                        <p:attrNameLst>
                                          <p:attrName>ppt_y</p:attrName>
                                        </p:attrNameLst>
                                      </p:cBhvr>
                                      <p:tavLst>
                                        <p:tav tm="0">
                                          <p:val>
                                            <p:strVal val="ppt_y"/>
                                          </p:val>
                                        </p:tav>
                                        <p:tav tm="100000">
                                          <p:val>
                                            <p:strVal val="1+ppt_h/2"/>
                                          </p:val>
                                        </p:tav>
                                      </p:tavLst>
                                    </p:anim>
                                    <p:set>
                                      <p:cBhvr>
                                        <p:cTn id="12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57347" name="Picture 3"/>
          <p:cNvPicPr>
            <a:picLocks noChangeAspect="1" noChangeArrowheads="1"/>
          </p:cNvPicPr>
          <p:nvPr/>
        </p:nvPicPr>
        <p:blipFill>
          <a:blip r:embed="rId4" cstate="print"/>
          <a:srcRect l="31250" t="15333" r="30000" b="4667"/>
          <a:stretch>
            <a:fillRect/>
          </a:stretch>
        </p:blipFill>
        <p:spPr bwMode="auto">
          <a:xfrm>
            <a:off x="1828800" y="0"/>
            <a:ext cx="5410200" cy="6980903"/>
          </a:xfrm>
          <a:prstGeom prst="rect">
            <a:avLst/>
          </a:prstGeom>
          <a:noFill/>
          <a:ln w="9525">
            <a:noFill/>
            <a:miter lim="800000"/>
            <a:headEnd/>
            <a:tailEnd/>
          </a:ln>
        </p:spPr>
      </p:pic>
      <p:sp>
        <p:nvSpPr>
          <p:cNvPr id="3" name="Rectangle 2"/>
          <p:cNvSpPr/>
          <p:nvPr/>
        </p:nvSpPr>
        <p:spPr>
          <a:xfrm>
            <a:off x="2057400" y="457200"/>
            <a:ext cx="3352800" cy="457200"/>
          </a:xfrm>
          <a:prstGeom prst="rect">
            <a:avLst/>
          </a:prstGeom>
          <a:solidFill>
            <a:srgbClr val="FFC0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057400" y="990600"/>
            <a:ext cx="3733800" cy="685800"/>
          </a:xfrm>
          <a:prstGeom prst="rect">
            <a:avLst/>
          </a:prstGeom>
          <a:solidFill>
            <a:srgbClr val="FF99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046516" y="1676400"/>
            <a:ext cx="3352800" cy="838200"/>
          </a:xfrm>
          <a:prstGeom prst="rect">
            <a:avLst/>
          </a:prstGeom>
          <a:solidFill>
            <a:srgbClr val="FF99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057400" y="2514600"/>
            <a:ext cx="4953000" cy="838200"/>
          </a:xfrm>
          <a:prstGeom prst="rect">
            <a:avLst/>
          </a:prstGeom>
          <a:solidFill>
            <a:srgbClr val="FF99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57400" y="4267200"/>
            <a:ext cx="5029200" cy="2362200"/>
          </a:xfrm>
          <a:prstGeom prst="rect">
            <a:avLst/>
          </a:prstGeom>
          <a:solidFill>
            <a:srgbClr val="FF99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3"/>
                                        </p:tgtEl>
                                        <p:attrNameLst>
                                          <p:attrName>ppt_x</p:attrName>
                                        </p:attrNameLst>
                                      </p:cBhvr>
                                      <p:tavLst>
                                        <p:tav tm="0">
                                          <p:val>
                                            <p:strVal val="ppt_x"/>
                                          </p:val>
                                        </p:tav>
                                        <p:tav tm="100000">
                                          <p:val>
                                            <p:strVal val="ppt_x"/>
                                          </p:val>
                                        </p:tav>
                                      </p:tavLst>
                                    </p:anim>
                                    <p:anim calcmode="lin" valueType="num">
                                      <p:cBhvr additive="base">
                                        <p:cTn id="13" dur="500"/>
                                        <p:tgtEl>
                                          <p:spTgt spid="3"/>
                                        </p:tgtEl>
                                        <p:attrNameLst>
                                          <p:attrName>ppt_y</p:attrName>
                                        </p:attrNameLst>
                                      </p:cBhvr>
                                      <p:tavLst>
                                        <p:tav tm="0">
                                          <p:val>
                                            <p:strVal val="ppt_y"/>
                                          </p:val>
                                        </p:tav>
                                        <p:tav tm="100000">
                                          <p:val>
                                            <p:strVal val="1+ppt_h/2"/>
                                          </p:val>
                                        </p:tav>
                                      </p:tavLst>
                                    </p:anim>
                                    <p:set>
                                      <p:cBhvr>
                                        <p:cTn id="14" dur="1" fill="hold">
                                          <p:stCondLst>
                                            <p:cond delay="4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5"/>
                                        </p:tgtEl>
                                        <p:attrNameLst>
                                          <p:attrName>ppt_x</p:attrName>
                                        </p:attrNameLst>
                                      </p:cBhvr>
                                      <p:tavLst>
                                        <p:tav tm="0">
                                          <p:val>
                                            <p:strVal val="ppt_x"/>
                                          </p:val>
                                        </p:tav>
                                        <p:tav tm="100000">
                                          <p:val>
                                            <p:strVal val="ppt_x"/>
                                          </p:val>
                                        </p:tav>
                                      </p:tavLst>
                                    </p:anim>
                                    <p:anim calcmode="lin" valueType="num">
                                      <p:cBhvr additive="base">
                                        <p:cTn id="37" dur="500"/>
                                        <p:tgtEl>
                                          <p:spTgt spid="5"/>
                                        </p:tgtEl>
                                        <p:attrNameLst>
                                          <p:attrName>ppt_y</p:attrName>
                                        </p:attrNameLst>
                                      </p:cBhvr>
                                      <p:tavLst>
                                        <p:tav tm="0">
                                          <p:val>
                                            <p:strVal val="ppt_y"/>
                                          </p:val>
                                        </p:tav>
                                        <p:tav tm="100000">
                                          <p:val>
                                            <p:strVal val="1+ppt_h/2"/>
                                          </p:val>
                                        </p:tav>
                                      </p:tavLst>
                                    </p:anim>
                                    <p:set>
                                      <p:cBhvr>
                                        <p:cTn id="38" dur="1" fill="hold">
                                          <p:stCondLst>
                                            <p:cond delay="499"/>
                                          </p:stCondLst>
                                        </p:cTn>
                                        <p:tgtEl>
                                          <p:spTgt spid="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500"/>
                                        <p:tgtEl>
                                          <p:spTgt spid="6"/>
                                        </p:tgtEl>
                                        <p:attrNameLst>
                                          <p:attrName>ppt_x</p:attrName>
                                        </p:attrNameLst>
                                      </p:cBhvr>
                                      <p:tavLst>
                                        <p:tav tm="0">
                                          <p:val>
                                            <p:strVal val="ppt_x"/>
                                          </p:val>
                                        </p:tav>
                                        <p:tav tm="100000">
                                          <p:val>
                                            <p:strVal val="ppt_x"/>
                                          </p:val>
                                        </p:tav>
                                      </p:tavLst>
                                    </p:anim>
                                    <p:anim calcmode="lin" valueType="num">
                                      <p:cBhvr additive="base">
                                        <p:cTn id="49" dur="500"/>
                                        <p:tgtEl>
                                          <p:spTgt spid="6"/>
                                        </p:tgtEl>
                                        <p:attrNameLst>
                                          <p:attrName>ppt_y</p:attrName>
                                        </p:attrNameLst>
                                      </p:cBhvr>
                                      <p:tavLst>
                                        <p:tav tm="0">
                                          <p:val>
                                            <p:strVal val="ppt_y"/>
                                          </p:val>
                                        </p:tav>
                                        <p:tav tm="100000">
                                          <p:val>
                                            <p:strVal val="1+ppt_h/2"/>
                                          </p:val>
                                        </p:tav>
                                      </p:tavLst>
                                    </p:anim>
                                    <p:set>
                                      <p:cBhvr>
                                        <p:cTn id="50" dur="1" fill="hold">
                                          <p:stCondLst>
                                            <p:cond delay="499"/>
                                          </p:stCondLst>
                                        </p:cTn>
                                        <p:tgtEl>
                                          <p:spTgt spid="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xit" presetSubtype="4" fill="hold" grpId="1" nodeType="clickEffect">
                                  <p:stCondLst>
                                    <p:cond delay="0"/>
                                  </p:stCondLst>
                                  <p:childTnLst>
                                    <p:anim calcmode="lin" valueType="num">
                                      <p:cBhvr additive="base">
                                        <p:cTn id="60" dur="500"/>
                                        <p:tgtEl>
                                          <p:spTgt spid="7"/>
                                        </p:tgtEl>
                                        <p:attrNameLst>
                                          <p:attrName>ppt_x</p:attrName>
                                        </p:attrNameLst>
                                      </p:cBhvr>
                                      <p:tavLst>
                                        <p:tav tm="0">
                                          <p:val>
                                            <p:strVal val="ppt_x"/>
                                          </p:val>
                                        </p:tav>
                                        <p:tav tm="100000">
                                          <p:val>
                                            <p:strVal val="ppt_x"/>
                                          </p:val>
                                        </p:tav>
                                      </p:tavLst>
                                    </p:anim>
                                    <p:anim calcmode="lin" valueType="num">
                                      <p:cBhvr additive="base">
                                        <p:cTn id="61" dur="500"/>
                                        <p:tgtEl>
                                          <p:spTgt spid="7"/>
                                        </p:tgtEl>
                                        <p:attrNameLst>
                                          <p:attrName>ppt_y</p:attrName>
                                        </p:attrNameLst>
                                      </p:cBhvr>
                                      <p:tavLst>
                                        <p:tav tm="0">
                                          <p:val>
                                            <p:strVal val="ppt_y"/>
                                          </p:val>
                                        </p:tav>
                                        <p:tav tm="100000">
                                          <p:val>
                                            <p:strVal val="1+ppt_h/2"/>
                                          </p:val>
                                        </p:tav>
                                      </p:tavLst>
                                    </p:anim>
                                    <p:set>
                                      <p:cBhvr>
                                        <p:cTn id="6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304800"/>
            <a:ext cx="8229600" cy="1143000"/>
          </a:xfrm>
        </p:spPr>
        <p:txBody>
          <a:bodyPr/>
          <a:lstStyle/>
          <a:p>
            <a:r>
              <a:rPr lang="en-US" b="1" dirty="0" smtClean="0"/>
              <a:t>The 5E Model</a:t>
            </a:r>
          </a:p>
        </p:txBody>
      </p:sp>
      <p:sp>
        <p:nvSpPr>
          <p:cNvPr id="337923" name="Rectangle 3"/>
          <p:cNvSpPr>
            <a:spLocks noGrp="1" noChangeArrowheads="1"/>
          </p:cNvSpPr>
          <p:nvPr>
            <p:ph type="body" idx="1"/>
          </p:nvPr>
        </p:nvSpPr>
        <p:spPr>
          <a:xfrm>
            <a:off x="457200" y="609600"/>
            <a:ext cx="8229600" cy="5410200"/>
          </a:xfrm>
        </p:spPr>
        <p:txBody>
          <a:bodyPr/>
          <a:lstStyle/>
          <a:p>
            <a:r>
              <a:rPr lang="en-US" sz="2400" b="1" dirty="0" smtClean="0"/>
              <a:t>Engage</a:t>
            </a:r>
          </a:p>
          <a:p>
            <a:pPr lvl="1"/>
            <a:r>
              <a:rPr lang="en-US" sz="2400" dirty="0" smtClean="0"/>
              <a:t>Attention grabbing activities to tap into student’s prior knowledge.</a:t>
            </a:r>
          </a:p>
          <a:p>
            <a:r>
              <a:rPr lang="en-US" sz="2400" b="1" dirty="0" smtClean="0"/>
              <a:t>Explore</a:t>
            </a:r>
          </a:p>
          <a:p>
            <a:pPr lvl="1"/>
            <a:r>
              <a:rPr lang="en-US" sz="2400" dirty="0" smtClean="0"/>
              <a:t>Investigative opportunities to discover new learning; constructivist approach to learning</a:t>
            </a:r>
          </a:p>
          <a:p>
            <a:r>
              <a:rPr lang="en-US" sz="2400" b="1" dirty="0" smtClean="0"/>
              <a:t>Explain</a:t>
            </a:r>
          </a:p>
          <a:p>
            <a:pPr lvl="1"/>
            <a:r>
              <a:rPr lang="en-US" sz="2400" dirty="0" smtClean="0"/>
              <a:t>Student explains their findings from the exploration portion of the lesson.  Teacher formalize the students knowledge of the content.</a:t>
            </a:r>
          </a:p>
          <a:p>
            <a:r>
              <a:rPr lang="en-US" sz="2400" b="1" dirty="0" smtClean="0"/>
              <a:t>Elaborate</a:t>
            </a:r>
            <a:r>
              <a:rPr lang="en-US" sz="2400" dirty="0" smtClean="0"/>
              <a:t>	</a:t>
            </a:r>
          </a:p>
          <a:p>
            <a:pPr lvl="1"/>
            <a:r>
              <a:rPr lang="en-US" sz="2400" dirty="0" smtClean="0"/>
              <a:t>Extension; makes connections</a:t>
            </a:r>
          </a:p>
          <a:p>
            <a:r>
              <a:rPr lang="en-US" sz="2400" b="1" dirty="0" smtClean="0"/>
              <a:t>Evaluate</a:t>
            </a:r>
          </a:p>
          <a:p>
            <a:pPr lvl="1"/>
            <a:r>
              <a:rPr lang="en-US" sz="2400" dirty="0" smtClean="0"/>
              <a:t>Performance Indicator:  Your summative assessment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37923">
                                            <p:txEl>
                                              <p:pRg st="0" end="0"/>
                                            </p:txEl>
                                          </p:spTgt>
                                        </p:tgtEl>
                                        <p:attrNameLst>
                                          <p:attrName>style.visibility</p:attrName>
                                        </p:attrNameLst>
                                      </p:cBhvr>
                                      <p:to>
                                        <p:strVal val="visible"/>
                                      </p:to>
                                    </p:set>
                                    <p:animEffect transition="in" filter="checkerboard(across)">
                                      <p:cBhvr>
                                        <p:cTn id="7" dur="500"/>
                                        <p:tgtEl>
                                          <p:spTgt spid="3379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37923">
                                            <p:txEl>
                                              <p:pRg st="1" end="1"/>
                                            </p:txEl>
                                          </p:spTgt>
                                        </p:tgtEl>
                                        <p:attrNameLst>
                                          <p:attrName>style.visibility</p:attrName>
                                        </p:attrNameLst>
                                      </p:cBhvr>
                                      <p:to>
                                        <p:strVal val="visible"/>
                                      </p:to>
                                    </p:set>
                                    <p:animEffect transition="in" filter="checkerboard(across)">
                                      <p:cBhvr>
                                        <p:cTn id="12" dur="500"/>
                                        <p:tgtEl>
                                          <p:spTgt spid="3379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37923">
                                            <p:txEl>
                                              <p:pRg st="2" end="2"/>
                                            </p:txEl>
                                          </p:spTgt>
                                        </p:tgtEl>
                                        <p:attrNameLst>
                                          <p:attrName>style.visibility</p:attrName>
                                        </p:attrNameLst>
                                      </p:cBhvr>
                                      <p:to>
                                        <p:strVal val="visible"/>
                                      </p:to>
                                    </p:set>
                                    <p:animEffect transition="in" filter="checkerboard(across)">
                                      <p:cBhvr>
                                        <p:cTn id="17" dur="500"/>
                                        <p:tgtEl>
                                          <p:spTgt spid="3379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37923">
                                            <p:txEl>
                                              <p:pRg st="3" end="3"/>
                                            </p:txEl>
                                          </p:spTgt>
                                        </p:tgtEl>
                                        <p:attrNameLst>
                                          <p:attrName>style.visibility</p:attrName>
                                        </p:attrNameLst>
                                      </p:cBhvr>
                                      <p:to>
                                        <p:strVal val="visible"/>
                                      </p:to>
                                    </p:set>
                                    <p:animEffect transition="in" filter="checkerboard(across)">
                                      <p:cBhvr>
                                        <p:cTn id="22" dur="500"/>
                                        <p:tgtEl>
                                          <p:spTgt spid="3379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37923">
                                            <p:txEl>
                                              <p:pRg st="4" end="4"/>
                                            </p:txEl>
                                          </p:spTgt>
                                        </p:tgtEl>
                                        <p:attrNameLst>
                                          <p:attrName>style.visibility</p:attrName>
                                        </p:attrNameLst>
                                      </p:cBhvr>
                                      <p:to>
                                        <p:strVal val="visible"/>
                                      </p:to>
                                    </p:set>
                                    <p:animEffect transition="in" filter="checkerboard(across)">
                                      <p:cBhvr>
                                        <p:cTn id="27" dur="500"/>
                                        <p:tgtEl>
                                          <p:spTgt spid="3379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37923">
                                            <p:txEl>
                                              <p:pRg st="5" end="5"/>
                                            </p:txEl>
                                          </p:spTgt>
                                        </p:tgtEl>
                                        <p:attrNameLst>
                                          <p:attrName>style.visibility</p:attrName>
                                        </p:attrNameLst>
                                      </p:cBhvr>
                                      <p:to>
                                        <p:strVal val="visible"/>
                                      </p:to>
                                    </p:set>
                                    <p:animEffect transition="in" filter="checkerboard(across)">
                                      <p:cBhvr>
                                        <p:cTn id="32" dur="500"/>
                                        <p:tgtEl>
                                          <p:spTgt spid="33792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37923">
                                            <p:txEl>
                                              <p:pRg st="6" end="6"/>
                                            </p:txEl>
                                          </p:spTgt>
                                        </p:tgtEl>
                                        <p:attrNameLst>
                                          <p:attrName>style.visibility</p:attrName>
                                        </p:attrNameLst>
                                      </p:cBhvr>
                                      <p:to>
                                        <p:strVal val="visible"/>
                                      </p:to>
                                    </p:set>
                                    <p:animEffect transition="in" filter="checkerboard(across)">
                                      <p:cBhvr>
                                        <p:cTn id="37" dur="500"/>
                                        <p:tgtEl>
                                          <p:spTgt spid="33792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37923">
                                            <p:txEl>
                                              <p:pRg st="7" end="7"/>
                                            </p:txEl>
                                          </p:spTgt>
                                        </p:tgtEl>
                                        <p:attrNameLst>
                                          <p:attrName>style.visibility</p:attrName>
                                        </p:attrNameLst>
                                      </p:cBhvr>
                                      <p:to>
                                        <p:strVal val="visible"/>
                                      </p:to>
                                    </p:set>
                                    <p:animEffect transition="in" filter="checkerboard(across)">
                                      <p:cBhvr>
                                        <p:cTn id="42" dur="500"/>
                                        <p:tgtEl>
                                          <p:spTgt spid="33792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337923">
                                            <p:txEl>
                                              <p:pRg st="8" end="8"/>
                                            </p:txEl>
                                          </p:spTgt>
                                        </p:tgtEl>
                                        <p:attrNameLst>
                                          <p:attrName>style.visibility</p:attrName>
                                        </p:attrNameLst>
                                      </p:cBhvr>
                                      <p:to>
                                        <p:strVal val="visible"/>
                                      </p:to>
                                    </p:set>
                                    <p:animEffect transition="in" filter="checkerboard(across)">
                                      <p:cBhvr>
                                        <p:cTn id="47" dur="500"/>
                                        <p:tgtEl>
                                          <p:spTgt spid="33792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337923">
                                            <p:txEl>
                                              <p:pRg st="9" end="9"/>
                                            </p:txEl>
                                          </p:spTgt>
                                        </p:tgtEl>
                                        <p:attrNameLst>
                                          <p:attrName>style.visibility</p:attrName>
                                        </p:attrNameLst>
                                      </p:cBhvr>
                                      <p:to>
                                        <p:strVal val="visible"/>
                                      </p:to>
                                    </p:set>
                                    <p:animEffect transition="in" filter="checkerboard(across)">
                                      <p:cBhvr>
                                        <p:cTn id="52" dur="500"/>
                                        <p:tgtEl>
                                          <p:spTgt spid="33792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229600" cy="1143000"/>
          </a:xfrm>
        </p:spPr>
        <p:txBody>
          <a:bodyPr/>
          <a:lstStyle/>
          <a:p>
            <a:r>
              <a:rPr lang="en-US" dirty="0" smtClean="0"/>
              <a:t>What is CSCOPE?</a:t>
            </a:r>
          </a:p>
        </p:txBody>
      </p:sp>
      <p:sp>
        <p:nvSpPr>
          <p:cNvPr id="307203" name="Rectangle 3"/>
          <p:cNvSpPr>
            <a:spLocks noGrp="1" noChangeArrowheads="1"/>
          </p:cNvSpPr>
          <p:nvPr>
            <p:ph type="body" idx="1"/>
          </p:nvPr>
        </p:nvSpPr>
        <p:spPr>
          <a:xfrm>
            <a:off x="457200" y="1295400"/>
            <a:ext cx="8229600" cy="5334000"/>
          </a:xfrm>
        </p:spPr>
        <p:txBody>
          <a:bodyPr/>
          <a:lstStyle/>
          <a:p>
            <a:pPr lvl="1"/>
            <a:r>
              <a:rPr lang="en-US" smtClean="0"/>
              <a:t>CSCOPE is a HUGE moneymaking operation. </a:t>
            </a:r>
          </a:p>
          <a:p>
            <a:pPr lvl="2"/>
            <a:r>
              <a:rPr lang="en-US" smtClean="0">
                <a:solidFill>
                  <a:srgbClr val="FF0000"/>
                </a:solidFill>
              </a:rPr>
              <a:t>FALSE</a:t>
            </a:r>
          </a:p>
          <a:p>
            <a:pPr lvl="1"/>
            <a:r>
              <a:rPr lang="en-US" smtClean="0"/>
              <a:t>CSCOPE is only about the TAKS test! </a:t>
            </a:r>
          </a:p>
          <a:p>
            <a:pPr lvl="2"/>
            <a:r>
              <a:rPr lang="en-US" smtClean="0">
                <a:solidFill>
                  <a:srgbClr val="FF0000"/>
                </a:solidFill>
              </a:rPr>
              <a:t>FALSE</a:t>
            </a:r>
          </a:p>
          <a:p>
            <a:pPr lvl="1"/>
            <a:r>
              <a:rPr lang="en-US" smtClean="0"/>
              <a:t>The documents are written by a couple of people with strong opinions. BIASED!</a:t>
            </a:r>
          </a:p>
          <a:p>
            <a:pPr lvl="2"/>
            <a:r>
              <a:rPr lang="en-US" smtClean="0">
                <a:solidFill>
                  <a:srgbClr val="FF0000"/>
                </a:solidFill>
              </a:rPr>
              <a:t>FALSE</a:t>
            </a:r>
          </a:p>
          <a:p>
            <a:pPr lvl="1"/>
            <a:r>
              <a:rPr lang="en-US" smtClean="0"/>
              <a:t>CSCOPE is going to make my life harder.  It’s just the latest new thing to come along.  </a:t>
            </a:r>
          </a:p>
          <a:p>
            <a:pPr lvl="2"/>
            <a:r>
              <a:rPr lang="en-US" smtClean="0">
                <a:solidFill>
                  <a:srgbClr val="FF0000"/>
                </a:solidFill>
              </a:rPr>
              <a:t>FALSE!</a:t>
            </a:r>
          </a:p>
          <a:p>
            <a:endParaRPr lang="en-US" sz="2400" smtClean="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203">
                                            <p:txEl>
                                              <p:pRg st="2" end="2"/>
                                            </p:txEl>
                                          </p:spTgt>
                                        </p:tgtEl>
                                        <p:attrNameLst>
                                          <p:attrName>style.visibility</p:attrName>
                                        </p:attrNameLst>
                                      </p:cBhvr>
                                      <p:to>
                                        <p:strVal val="visible"/>
                                      </p:to>
                                    </p:set>
                                    <p:animEffect transition="in" filter="blinds(horizontal)">
                                      <p:cBhvr>
                                        <p:cTn id="7" dur="500"/>
                                        <p:tgtEl>
                                          <p:spTgt spid="30720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7203">
                                            <p:txEl>
                                              <p:pRg st="3" end="3"/>
                                            </p:txEl>
                                          </p:spTgt>
                                        </p:tgtEl>
                                        <p:attrNameLst>
                                          <p:attrName>style.visibility</p:attrName>
                                        </p:attrNameLst>
                                      </p:cBhvr>
                                      <p:to>
                                        <p:strVal val="visible"/>
                                      </p:to>
                                    </p:set>
                                    <p:animEffect transition="in" filter="blinds(horizontal)">
                                      <p:cBhvr>
                                        <p:cTn id="12" dur="500"/>
                                        <p:tgtEl>
                                          <p:spTgt spid="30720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07203">
                                            <p:txEl>
                                              <p:pRg st="4" end="4"/>
                                            </p:txEl>
                                          </p:spTgt>
                                        </p:tgtEl>
                                        <p:attrNameLst>
                                          <p:attrName>style.visibility</p:attrName>
                                        </p:attrNameLst>
                                      </p:cBhvr>
                                      <p:to>
                                        <p:strVal val="visible"/>
                                      </p:to>
                                    </p:set>
                                    <p:animEffect transition="in" filter="blinds(horizontal)">
                                      <p:cBhvr>
                                        <p:cTn id="17" dur="500"/>
                                        <p:tgtEl>
                                          <p:spTgt spid="30720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07203">
                                            <p:txEl>
                                              <p:pRg st="5" end="5"/>
                                            </p:txEl>
                                          </p:spTgt>
                                        </p:tgtEl>
                                        <p:attrNameLst>
                                          <p:attrName>style.visibility</p:attrName>
                                        </p:attrNameLst>
                                      </p:cBhvr>
                                      <p:to>
                                        <p:strVal val="visible"/>
                                      </p:to>
                                    </p:set>
                                    <p:animEffect transition="in" filter="blinds(horizontal)">
                                      <p:cBhvr>
                                        <p:cTn id="22" dur="500"/>
                                        <p:tgtEl>
                                          <p:spTgt spid="30720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07203">
                                            <p:txEl>
                                              <p:pRg st="6" end="6"/>
                                            </p:txEl>
                                          </p:spTgt>
                                        </p:tgtEl>
                                        <p:attrNameLst>
                                          <p:attrName>style.visibility</p:attrName>
                                        </p:attrNameLst>
                                      </p:cBhvr>
                                      <p:to>
                                        <p:strVal val="visible"/>
                                      </p:to>
                                    </p:set>
                                    <p:animEffect transition="in" filter="blinds(horizontal)">
                                      <p:cBhvr>
                                        <p:cTn id="27" dur="500"/>
                                        <p:tgtEl>
                                          <p:spTgt spid="30720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07203">
                                            <p:txEl>
                                              <p:pRg st="7" end="7"/>
                                            </p:txEl>
                                          </p:spTgt>
                                        </p:tgtEl>
                                        <p:attrNameLst>
                                          <p:attrName>style.visibility</p:attrName>
                                        </p:attrNameLst>
                                      </p:cBhvr>
                                      <p:to>
                                        <p:strVal val="visible"/>
                                      </p:to>
                                    </p:set>
                                    <p:animEffect transition="in" filter="blinds(horizontal)">
                                      <p:cBhvr>
                                        <p:cTn id="32" dur="500"/>
                                        <p:tgtEl>
                                          <p:spTgt spid="30720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Exemplar Lessons</a:t>
            </a:r>
          </a:p>
        </p:txBody>
      </p:sp>
      <p:sp>
        <p:nvSpPr>
          <p:cNvPr id="48131" name="Text Placeholder 2"/>
          <p:cNvSpPr>
            <a:spLocks noGrp="1"/>
          </p:cNvSpPr>
          <p:nvPr>
            <p:ph type="body" sz="half" idx="1"/>
          </p:nvPr>
        </p:nvSpPr>
        <p:spPr>
          <a:xfrm>
            <a:off x="457200" y="1600200"/>
            <a:ext cx="4495800" cy="4525963"/>
          </a:xfrm>
        </p:spPr>
        <p:txBody>
          <a:bodyPr/>
          <a:lstStyle/>
          <a:p>
            <a:r>
              <a:rPr lang="en-US" smtClean="0"/>
              <a:t>The “How”</a:t>
            </a:r>
          </a:p>
          <a:p>
            <a:r>
              <a:rPr lang="en-US" smtClean="0"/>
              <a:t>Adheres to the content and cognitive expectations of the standards</a:t>
            </a:r>
          </a:p>
          <a:p>
            <a:r>
              <a:rPr lang="en-US" smtClean="0"/>
              <a:t>5E/Balanced Literacy</a:t>
            </a:r>
          </a:p>
          <a:p>
            <a:r>
              <a:rPr lang="en-US" smtClean="0"/>
              <a:t>A comprehensive guide to instruction</a:t>
            </a:r>
          </a:p>
          <a:p>
            <a:endParaRPr lang="en-US" smtClean="0"/>
          </a:p>
        </p:txBody>
      </p:sp>
      <p:pic>
        <p:nvPicPr>
          <p:cNvPr id="48132" name="Content Placeholder 5" descr="treasure-chest.jpg"/>
          <p:cNvPicPr>
            <a:picLocks noGrp="1" noChangeAspect="1"/>
          </p:cNvPicPr>
          <p:nvPr>
            <p:ph sz="quarter" idx="2"/>
          </p:nvPr>
        </p:nvPicPr>
        <p:blipFill>
          <a:blip r:embed="rId3" cstate="print"/>
          <a:srcRect/>
          <a:stretch>
            <a:fillRect/>
          </a:stretch>
        </p:blipFill>
        <p:spPr>
          <a:xfrm>
            <a:off x="5257800" y="2971800"/>
            <a:ext cx="2914650" cy="2185988"/>
          </a:xfrm>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577850"/>
            <a:ext cx="8229600" cy="1139825"/>
          </a:xfrm>
        </p:spPr>
        <p:txBody>
          <a:bodyPr/>
          <a:lstStyle/>
          <a:p>
            <a:r>
              <a:rPr lang="en-US" smtClean="0"/>
              <a:t>Does CSCOPE Work?</a:t>
            </a:r>
          </a:p>
        </p:txBody>
      </p:sp>
      <p:sp>
        <p:nvSpPr>
          <p:cNvPr id="50179" name="Rectangle 3"/>
          <p:cNvSpPr>
            <a:spLocks noGrp="1" noChangeArrowheads="1"/>
          </p:cNvSpPr>
          <p:nvPr>
            <p:ph type="body" idx="1"/>
          </p:nvPr>
        </p:nvSpPr>
        <p:spPr>
          <a:xfrm>
            <a:off x="457200" y="1600200"/>
            <a:ext cx="8229600" cy="990600"/>
          </a:xfrm>
        </p:spPr>
        <p:txBody>
          <a:bodyPr/>
          <a:lstStyle/>
          <a:p>
            <a:pPr algn="ctr">
              <a:buFontTx/>
              <a:buNone/>
            </a:pPr>
            <a:r>
              <a:rPr lang="en-US" sz="2400" smtClean="0">
                <a:hlinkClick r:id="rId4"/>
              </a:rPr>
              <a:t>http://www.kxan.com/dpp/news/local/hill_country/New_program_raises_student_performance</a:t>
            </a:r>
            <a:endParaRPr lang="en-US" sz="2400" smtClean="0"/>
          </a:p>
          <a:p>
            <a:pPr>
              <a:buFontTx/>
              <a:buNone/>
            </a:pPr>
            <a:endParaRPr lang="en-US" smtClean="0"/>
          </a:p>
        </p:txBody>
      </p:sp>
      <p:pic>
        <p:nvPicPr>
          <p:cNvPr id="50180" name="Picture 4"/>
          <p:cNvPicPr>
            <a:picLocks noChangeAspect="1" noChangeArrowheads="1"/>
          </p:cNvPicPr>
          <p:nvPr/>
        </p:nvPicPr>
        <p:blipFill>
          <a:blip r:embed="rId5" cstate="print"/>
          <a:srcRect/>
          <a:stretch>
            <a:fillRect/>
          </a:stretch>
        </p:blipFill>
        <p:spPr bwMode="auto">
          <a:xfrm>
            <a:off x="3194050" y="3276600"/>
            <a:ext cx="2922588" cy="2819400"/>
          </a:xfrm>
          <a:prstGeom prst="rect">
            <a:avLst/>
          </a:prstGeom>
          <a:noFill/>
          <a:ln w="9525">
            <a:noFill/>
            <a:miter lim="800000"/>
            <a:headEnd/>
            <a:tailEnd/>
          </a:ln>
        </p:spPr>
      </p:pic>
      <p:sp>
        <p:nvSpPr>
          <p:cNvPr id="50181" name="TextBox 8"/>
          <p:cNvSpPr txBox="1">
            <a:spLocks noChangeArrowheads="1"/>
          </p:cNvSpPr>
          <p:nvPr/>
        </p:nvSpPr>
        <p:spPr bwMode="auto">
          <a:xfrm>
            <a:off x="3124200" y="2590800"/>
            <a:ext cx="3048000" cy="646113"/>
          </a:xfrm>
          <a:prstGeom prst="rect">
            <a:avLst/>
          </a:prstGeom>
          <a:noFill/>
          <a:ln w="9525">
            <a:noFill/>
            <a:miter lim="800000"/>
            <a:headEnd/>
            <a:tailEnd/>
          </a:ln>
        </p:spPr>
        <p:txBody>
          <a:bodyPr>
            <a:spAutoFit/>
          </a:bodyPr>
          <a:lstStyle/>
          <a:p>
            <a:pPr algn="ctr"/>
            <a:r>
              <a:rPr lang="en-US" b="1">
                <a:solidFill>
                  <a:srgbClr val="002060"/>
                </a:solidFill>
              </a:rPr>
              <a:t>New  Curriculum Raises </a:t>
            </a:r>
          </a:p>
          <a:p>
            <a:pPr algn="ctr"/>
            <a:r>
              <a:rPr lang="en-US" b="1">
                <a:solidFill>
                  <a:srgbClr val="002060"/>
                </a:solidFill>
              </a:rPr>
              <a:t>Student Performance</a:t>
            </a:r>
          </a:p>
        </p:txBody>
      </p:sp>
      <p:pic>
        <p:nvPicPr>
          <p:cNvPr id="50182" name="Picture 6" descr="c_scope_logo_white"/>
          <p:cNvPicPr>
            <a:picLocks noChangeAspect="1" noChangeArrowheads="1"/>
          </p:cNvPicPr>
          <p:nvPr/>
        </p:nvPicPr>
        <p:blipFill>
          <a:blip r:embed="rId6" cstate="print"/>
          <a:srcRect/>
          <a:stretch>
            <a:fillRect/>
          </a:stretch>
        </p:blipFill>
        <p:spPr bwMode="auto">
          <a:xfrm>
            <a:off x="7977188" y="6019800"/>
            <a:ext cx="1066800" cy="650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45058" name="Picture 3"/>
          <p:cNvPicPr>
            <a:picLocks noChangeAspect="1" noChangeArrowheads="1"/>
          </p:cNvPicPr>
          <p:nvPr/>
        </p:nvPicPr>
        <p:blipFill>
          <a:blip r:embed="rId4" cstate="print"/>
          <a:srcRect l="11250" t="14667" r="10417" b="4668"/>
          <a:stretch>
            <a:fillRect/>
          </a:stretch>
        </p:blipFill>
        <p:spPr bwMode="auto">
          <a:xfrm>
            <a:off x="152400" y="4114800"/>
            <a:ext cx="3048000" cy="1962150"/>
          </a:xfrm>
          <a:prstGeom prst="rect">
            <a:avLst/>
          </a:prstGeom>
          <a:noFill/>
          <a:ln w="9525">
            <a:noFill/>
            <a:miter lim="800000"/>
            <a:headEnd/>
            <a:tailEnd/>
          </a:ln>
        </p:spPr>
      </p:pic>
      <p:pic>
        <p:nvPicPr>
          <p:cNvPr id="45059" name="Picture 3"/>
          <p:cNvPicPr>
            <a:picLocks noChangeAspect="1" noChangeArrowheads="1"/>
          </p:cNvPicPr>
          <p:nvPr/>
        </p:nvPicPr>
        <p:blipFill>
          <a:blip r:embed="rId5" cstate="print"/>
          <a:srcRect l="31250" t="15334" r="30000" b="5333"/>
          <a:stretch>
            <a:fillRect/>
          </a:stretch>
        </p:blipFill>
        <p:spPr bwMode="auto">
          <a:xfrm>
            <a:off x="6553200" y="3200400"/>
            <a:ext cx="2362200" cy="3022600"/>
          </a:xfrm>
          <a:prstGeom prst="rect">
            <a:avLst/>
          </a:prstGeom>
          <a:noFill/>
          <a:ln w="9525">
            <a:noFill/>
            <a:miter lim="800000"/>
            <a:headEnd/>
            <a:tailEnd/>
          </a:ln>
        </p:spPr>
      </p:pic>
      <p:sp>
        <p:nvSpPr>
          <p:cNvPr id="6" name="Curved Down Arrow 5"/>
          <p:cNvSpPr/>
          <p:nvPr/>
        </p:nvSpPr>
        <p:spPr>
          <a:xfrm rot="20243995">
            <a:off x="5222875" y="2665413"/>
            <a:ext cx="1958975" cy="98107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5061" name="TextBox 6"/>
          <p:cNvSpPr txBox="1">
            <a:spLocks noChangeArrowheads="1"/>
          </p:cNvSpPr>
          <p:nvPr/>
        </p:nvSpPr>
        <p:spPr bwMode="auto">
          <a:xfrm>
            <a:off x="685800" y="6172200"/>
            <a:ext cx="1600200" cy="369888"/>
          </a:xfrm>
          <a:prstGeom prst="rect">
            <a:avLst/>
          </a:prstGeom>
          <a:noFill/>
          <a:ln w="9525">
            <a:noFill/>
            <a:miter lim="800000"/>
            <a:headEnd/>
            <a:tailEnd/>
          </a:ln>
        </p:spPr>
        <p:txBody>
          <a:bodyPr>
            <a:spAutoFit/>
          </a:bodyPr>
          <a:lstStyle/>
          <a:p>
            <a:r>
              <a:rPr lang="en-US"/>
              <a:t>Whole Year</a:t>
            </a:r>
          </a:p>
        </p:txBody>
      </p:sp>
      <p:sp>
        <p:nvSpPr>
          <p:cNvPr id="45062" name="TextBox 7"/>
          <p:cNvSpPr txBox="1">
            <a:spLocks noChangeArrowheads="1"/>
          </p:cNvSpPr>
          <p:nvPr/>
        </p:nvSpPr>
        <p:spPr bwMode="auto">
          <a:xfrm>
            <a:off x="3810000" y="6248400"/>
            <a:ext cx="2438400" cy="369888"/>
          </a:xfrm>
          <a:prstGeom prst="rect">
            <a:avLst/>
          </a:prstGeom>
          <a:noFill/>
          <a:ln w="9525">
            <a:noFill/>
            <a:miter lim="800000"/>
            <a:headEnd/>
            <a:tailEnd/>
          </a:ln>
        </p:spPr>
        <p:txBody>
          <a:bodyPr>
            <a:spAutoFit/>
          </a:bodyPr>
          <a:lstStyle/>
          <a:p>
            <a:r>
              <a:rPr lang="en-US"/>
              <a:t>One unit from YAG</a:t>
            </a:r>
          </a:p>
        </p:txBody>
      </p:sp>
      <p:sp>
        <p:nvSpPr>
          <p:cNvPr id="45063" name="TextBox 8"/>
          <p:cNvSpPr txBox="1">
            <a:spLocks noChangeArrowheads="1"/>
          </p:cNvSpPr>
          <p:nvPr/>
        </p:nvSpPr>
        <p:spPr bwMode="auto">
          <a:xfrm>
            <a:off x="6248400" y="6248400"/>
            <a:ext cx="2895600" cy="369888"/>
          </a:xfrm>
          <a:prstGeom prst="rect">
            <a:avLst/>
          </a:prstGeom>
          <a:noFill/>
          <a:ln w="9525">
            <a:noFill/>
            <a:miter lim="800000"/>
            <a:headEnd/>
            <a:tailEnd/>
          </a:ln>
        </p:spPr>
        <p:txBody>
          <a:bodyPr>
            <a:spAutoFit/>
          </a:bodyPr>
          <a:lstStyle/>
          <a:p>
            <a:r>
              <a:rPr lang="en-US"/>
              <a:t>One lesson from the unit</a:t>
            </a:r>
          </a:p>
        </p:txBody>
      </p:sp>
      <p:sp>
        <p:nvSpPr>
          <p:cNvPr id="45064" name="TextBox 9"/>
          <p:cNvSpPr txBox="1">
            <a:spLocks noChangeArrowheads="1"/>
          </p:cNvSpPr>
          <p:nvPr/>
        </p:nvSpPr>
        <p:spPr bwMode="auto">
          <a:xfrm>
            <a:off x="304800" y="152400"/>
            <a:ext cx="8310563" cy="461963"/>
          </a:xfrm>
          <a:prstGeom prst="rect">
            <a:avLst/>
          </a:prstGeom>
          <a:noFill/>
          <a:ln w="9525">
            <a:noFill/>
            <a:miter lim="800000"/>
            <a:headEnd/>
            <a:tailEnd/>
          </a:ln>
        </p:spPr>
        <p:txBody>
          <a:bodyPr>
            <a:spAutoFit/>
          </a:bodyPr>
          <a:lstStyle/>
          <a:p>
            <a:r>
              <a:rPr lang="en-US" sz="2400"/>
              <a:t>Lay the VAD, YAG, the IFD and the Lesson side-by-side…</a:t>
            </a:r>
          </a:p>
        </p:txBody>
      </p:sp>
      <p:grpSp>
        <p:nvGrpSpPr>
          <p:cNvPr id="2" name="Group 33"/>
          <p:cNvGrpSpPr>
            <a:grpSpLocks/>
          </p:cNvGrpSpPr>
          <p:nvPr/>
        </p:nvGrpSpPr>
        <p:grpSpPr bwMode="auto">
          <a:xfrm>
            <a:off x="7213600" y="3429000"/>
            <a:ext cx="2003425" cy="215900"/>
            <a:chOff x="7212874" y="3429000"/>
            <a:chExt cx="2004059" cy="215537"/>
          </a:xfrm>
        </p:grpSpPr>
        <p:sp>
          <p:nvSpPr>
            <p:cNvPr id="11" name="Rectangle 10"/>
            <p:cNvSpPr/>
            <p:nvPr/>
          </p:nvSpPr>
          <p:spPr>
            <a:xfrm>
              <a:off x="7212874" y="3492393"/>
              <a:ext cx="1067138" cy="152144"/>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ight Arrow 11"/>
            <p:cNvSpPr/>
            <p:nvPr/>
          </p:nvSpPr>
          <p:spPr>
            <a:xfrm rot="10800000">
              <a:off x="8835812" y="3429000"/>
              <a:ext cx="381121" cy="15214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45066" name="Picture 3"/>
          <p:cNvPicPr>
            <a:picLocks noChangeAspect="1" noChangeArrowheads="1"/>
          </p:cNvPicPr>
          <p:nvPr/>
        </p:nvPicPr>
        <p:blipFill>
          <a:blip r:embed="rId6" cstate="print"/>
          <a:srcRect l="20367" t="15334" r="19118" b="11438"/>
          <a:stretch>
            <a:fillRect/>
          </a:stretch>
        </p:blipFill>
        <p:spPr bwMode="auto">
          <a:xfrm>
            <a:off x="3635375" y="4114800"/>
            <a:ext cx="2684463" cy="2030413"/>
          </a:xfrm>
          <a:prstGeom prst="rect">
            <a:avLst/>
          </a:prstGeom>
          <a:noFill/>
          <a:ln w="9525">
            <a:noFill/>
            <a:miter lim="800000"/>
            <a:headEnd/>
            <a:tailEnd/>
          </a:ln>
        </p:spPr>
      </p:pic>
      <p:grpSp>
        <p:nvGrpSpPr>
          <p:cNvPr id="3" name="Group 31"/>
          <p:cNvGrpSpPr>
            <a:grpSpLocks/>
          </p:cNvGrpSpPr>
          <p:nvPr/>
        </p:nvGrpSpPr>
        <p:grpSpPr bwMode="auto">
          <a:xfrm>
            <a:off x="3276600" y="4659313"/>
            <a:ext cx="3513138" cy="990600"/>
            <a:chOff x="3276600" y="4658958"/>
            <a:chExt cx="3513138" cy="991124"/>
          </a:xfrm>
        </p:grpSpPr>
        <p:grpSp>
          <p:nvGrpSpPr>
            <p:cNvPr id="4" name="Group 30"/>
            <p:cNvGrpSpPr>
              <a:grpSpLocks/>
            </p:cNvGrpSpPr>
            <p:nvPr/>
          </p:nvGrpSpPr>
          <p:grpSpPr bwMode="auto">
            <a:xfrm>
              <a:off x="6400800" y="5224632"/>
              <a:ext cx="388938" cy="425450"/>
              <a:chOff x="6400800" y="3994150"/>
              <a:chExt cx="388938" cy="425450"/>
            </a:xfrm>
          </p:grpSpPr>
          <p:sp>
            <p:nvSpPr>
              <p:cNvPr id="13" name="Right Arrow 12"/>
              <p:cNvSpPr/>
              <p:nvPr/>
            </p:nvSpPr>
            <p:spPr>
              <a:xfrm>
                <a:off x="6400800" y="3993925"/>
                <a:ext cx="381000" cy="15248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ight Arrow 13"/>
              <p:cNvSpPr/>
              <p:nvPr/>
            </p:nvSpPr>
            <p:spPr>
              <a:xfrm>
                <a:off x="6408738" y="4267119"/>
                <a:ext cx="381000" cy="15248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7" name="Group 29"/>
            <p:cNvGrpSpPr>
              <a:grpSpLocks/>
            </p:cNvGrpSpPr>
            <p:nvPr/>
          </p:nvGrpSpPr>
          <p:grpSpPr bwMode="auto">
            <a:xfrm>
              <a:off x="3276600" y="4658958"/>
              <a:ext cx="1981200" cy="209550"/>
              <a:chOff x="3276600" y="4658958"/>
              <a:chExt cx="1981200" cy="209550"/>
            </a:xfrm>
          </p:grpSpPr>
          <p:sp>
            <p:nvSpPr>
              <p:cNvPr id="16" name="Right Arrow 15"/>
              <p:cNvSpPr/>
              <p:nvPr/>
            </p:nvSpPr>
            <p:spPr>
              <a:xfrm>
                <a:off x="3276600" y="4658958"/>
                <a:ext cx="381000" cy="20966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ight Arrow 16"/>
              <p:cNvSpPr/>
              <p:nvPr/>
            </p:nvSpPr>
            <p:spPr>
              <a:xfrm>
                <a:off x="4876800" y="4703432"/>
                <a:ext cx="381000" cy="15248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sp>
        <p:nvSpPr>
          <p:cNvPr id="18" name="Rectangle 17"/>
          <p:cNvSpPr/>
          <p:nvPr/>
        </p:nvSpPr>
        <p:spPr>
          <a:xfrm>
            <a:off x="304800" y="5257800"/>
            <a:ext cx="952500" cy="1524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45069" name="Picture 20"/>
          <p:cNvPicPr>
            <a:picLocks noChangeAspect="1" noChangeArrowheads="1"/>
          </p:cNvPicPr>
          <p:nvPr/>
        </p:nvPicPr>
        <p:blipFill>
          <a:blip r:embed="rId7" cstate="print"/>
          <a:srcRect l="19531" t="28125" r="17188" b="8333"/>
          <a:stretch>
            <a:fillRect/>
          </a:stretch>
        </p:blipFill>
        <p:spPr bwMode="auto">
          <a:xfrm>
            <a:off x="228600" y="762000"/>
            <a:ext cx="3124200" cy="2352675"/>
          </a:xfrm>
          <a:prstGeom prst="rect">
            <a:avLst/>
          </a:prstGeom>
          <a:noFill/>
          <a:ln w="9525">
            <a:noFill/>
            <a:miter lim="800000"/>
            <a:headEnd/>
            <a:tailEnd/>
          </a:ln>
        </p:spPr>
      </p:pic>
      <p:sp>
        <p:nvSpPr>
          <p:cNvPr id="5" name="Curved Down Arrow 4"/>
          <p:cNvSpPr/>
          <p:nvPr/>
        </p:nvSpPr>
        <p:spPr>
          <a:xfrm>
            <a:off x="2324100" y="3262313"/>
            <a:ext cx="2057400" cy="685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3" name="Down Arrow 22"/>
          <p:cNvSpPr/>
          <p:nvPr/>
        </p:nvSpPr>
        <p:spPr>
          <a:xfrm>
            <a:off x="1447800" y="3200400"/>
            <a:ext cx="457200" cy="914400"/>
          </a:xfrm>
          <a:prstGeom prst="downArrow">
            <a:avLst/>
          </a:prstGeom>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p:nvPr/>
        </p:nvSpPr>
        <p:spPr>
          <a:xfrm>
            <a:off x="406400" y="5334000"/>
            <a:ext cx="103188" cy="76200"/>
          </a:xfrm>
          <a:prstGeom prst="rect">
            <a:avLst/>
          </a:prstGeom>
          <a:solidFill>
            <a:srgbClr val="FFFF00">
              <a:alpha val="25098"/>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Rectangle 24"/>
          <p:cNvSpPr/>
          <p:nvPr/>
        </p:nvSpPr>
        <p:spPr>
          <a:xfrm>
            <a:off x="1295400" y="1066800"/>
            <a:ext cx="990600" cy="15240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074" name="TextBox 25"/>
          <p:cNvSpPr txBox="1">
            <a:spLocks noChangeArrowheads="1"/>
          </p:cNvSpPr>
          <p:nvPr/>
        </p:nvSpPr>
        <p:spPr bwMode="auto">
          <a:xfrm>
            <a:off x="3429000" y="2057400"/>
            <a:ext cx="2057400" cy="369888"/>
          </a:xfrm>
          <a:prstGeom prst="rect">
            <a:avLst/>
          </a:prstGeom>
          <a:noFill/>
          <a:ln w="9525">
            <a:noFill/>
            <a:miter lim="800000"/>
            <a:headEnd/>
            <a:tailEnd/>
          </a:ln>
        </p:spPr>
        <p:txBody>
          <a:bodyPr>
            <a:spAutoFit/>
          </a:bodyPr>
          <a:lstStyle/>
          <a:p>
            <a:r>
              <a:rPr lang="en-US"/>
              <a:t>Academic Career</a:t>
            </a:r>
          </a:p>
        </p:txBody>
      </p:sp>
      <p:sp>
        <p:nvSpPr>
          <p:cNvPr id="27" name="Rectangle 26"/>
          <p:cNvSpPr/>
          <p:nvPr/>
        </p:nvSpPr>
        <p:spPr>
          <a:xfrm>
            <a:off x="3635375" y="5432425"/>
            <a:ext cx="2689225" cy="739775"/>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8" name="Group 28"/>
          <p:cNvGrpSpPr>
            <a:grpSpLocks/>
          </p:cNvGrpSpPr>
          <p:nvPr/>
        </p:nvGrpSpPr>
        <p:grpSpPr bwMode="auto">
          <a:xfrm>
            <a:off x="3657600" y="4343400"/>
            <a:ext cx="2611438" cy="152400"/>
            <a:chOff x="3657600" y="4343400"/>
            <a:chExt cx="2611083" cy="152400"/>
          </a:xfrm>
        </p:grpSpPr>
        <p:sp>
          <p:nvSpPr>
            <p:cNvPr id="19" name="Rectangle 18"/>
            <p:cNvSpPr/>
            <p:nvPr/>
          </p:nvSpPr>
          <p:spPr>
            <a:xfrm>
              <a:off x="3657600" y="4343400"/>
              <a:ext cx="999989" cy="1524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Rectangle 27"/>
            <p:cNvSpPr/>
            <p:nvPr/>
          </p:nvSpPr>
          <p:spPr>
            <a:xfrm>
              <a:off x="5268694" y="4343400"/>
              <a:ext cx="999989" cy="1524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3" name="Rectangle 32"/>
          <p:cNvSpPr/>
          <p:nvPr/>
        </p:nvSpPr>
        <p:spPr>
          <a:xfrm>
            <a:off x="6858000" y="3908425"/>
            <a:ext cx="1981200" cy="152400"/>
          </a:xfrm>
          <a:prstGeom prst="rect">
            <a:avLst/>
          </a:prstGeom>
          <a:solidFill>
            <a:srgbClr val="FFFF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80">
                                          <p:stCondLst>
                                            <p:cond delay="0"/>
                                          </p:stCondLst>
                                        </p:cTn>
                                        <p:tgtEl>
                                          <p:spTgt spid="23"/>
                                        </p:tgtEl>
                                      </p:cBhvr>
                                    </p:animEffect>
                                    <p:anim calcmode="lin" valueType="num">
                                      <p:cBhvr>
                                        <p:cTn id="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3" dur="26">
                                          <p:stCondLst>
                                            <p:cond delay="650"/>
                                          </p:stCondLst>
                                        </p:cTn>
                                        <p:tgtEl>
                                          <p:spTgt spid="23"/>
                                        </p:tgtEl>
                                      </p:cBhvr>
                                      <p:to x="100000" y="60000"/>
                                    </p:animScale>
                                    <p:animScale>
                                      <p:cBhvr>
                                        <p:cTn id="14" dur="166" decel="50000">
                                          <p:stCondLst>
                                            <p:cond delay="676"/>
                                          </p:stCondLst>
                                        </p:cTn>
                                        <p:tgtEl>
                                          <p:spTgt spid="23"/>
                                        </p:tgtEl>
                                      </p:cBhvr>
                                      <p:to x="100000" y="100000"/>
                                    </p:animScale>
                                    <p:animScale>
                                      <p:cBhvr>
                                        <p:cTn id="15" dur="26">
                                          <p:stCondLst>
                                            <p:cond delay="1312"/>
                                          </p:stCondLst>
                                        </p:cTn>
                                        <p:tgtEl>
                                          <p:spTgt spid="23"/>
                                        </p:tgtEl>
                                      </p:cBhvr>
                                      <p:to x="100000" y="80000"/>
                                    </p:animScale>
                                    <p:animScale>
                                      <p:cBhvr>
                                        <p:cTn id="16" dur="166" decel="50000">
                                          <p:stCondLst>
                                            <p:cond delay="1338"/>
                                          </p:stCondLst>
                                        </p:cTn>
                                        <p:tgtEl>
                                          <p:spTgt spid="23"/>
                                        </p:tgtEl>
                                      </p:cBhvr>
                                      <p:to x="100000" y="100000"/>
                                    </p:animScale>
                                    <p:animScale>
                                      <p:cBhvr>
                                        <p:cTn id="17" dur="26">
                                          <p:stCondLst>
                                            <p:cond delay="1642"/>
                                          </p:stCondLst>
                                        </p:cTn>
                                        <p:tgtEl>
                                          <p:spTgt spid="23"/>
                                        </p:tgtEl>
                                      </p:cBhvr>
                                      <p:to x="100000" y="90000"/>
                                    </p:animScale>
                                    <p:animScale>
                                      <p:cBhvr>
                                        <p:cTn id="18" dur="166" decel="50000">
                                          <p:stCondLst>
                                            <p:cond delay="1668"/>
                                          </p:stCondLst>
                                        </p:cTn>
                                        <p:tgtEl>
                                          <p:spTgt spid="23"/>
                                        </p:tgtEl>
                                      </p:cBhvr>
                                      <p:to x="100000" y="100000"/>
                                    </p:animScale>
                                    <p:animScale>
                                      <p:cBhvr>
                                        <p:cTn id="19" dur="26">
                                          <p:stCondLst>
                                            <p:cond delay="1808"/>
                                          </p:stCondLst>
                                        </p:cTn>
                                        <p:tgtEl>
                                          <p:spTgt spid="23"/>
                                        </p:tgtEl>
                                      </p:cBhvr>
                                      <p:to x="100000" y="95000"/>
                                    </p:animScale>
                                    <p:animScale>
                                      <p:cBhvr>
                                        <p:cTn id="20" dur="166" decel="50000">
                                          <p:stCondLst>
                                            <p:cond delay="1834"/>
                                          </p:stCondLst>
                                        </p:cTn>
                                        <p:tgtEl>
                                          <p:spTgt spid="23"/>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diamond(in)">
                                      <p:cBhvr>
                                        <p:cTn id="31" dur="2000"/>
                                        <p:tgtEl>
                                          <p:spTgt spid="24"/>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diamond(in)">
                                      <p:cBhvr>
                                        <p:cTn id="34" dur="2000"/>
                                        <p:tgtEl>
                                          <p:spTgt spid="2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80">
                                          <p:stCondLst>
                                            <p:cond delay="0"/>
                                          </p:stCondLst>
                                        </p:cTn>
                                        <p:tgtEl>
                                          <p:spTgt spid="5"/>
                                        </p:tgtEl>
                                      </p:cBhvr>
                                    </p:animEffect>
                                    <p:anim calcmode="lin" valueType="num">
                                      <p:cBhvr>
                                        <p:cTn id="4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5" dur="26">
                                          <p:stCondLst>
                                            <p:cond delay="650"/>
                                          </p:stCondLst>
                                        </p:cTn>
                                        <p:tgtEl>
                                          <p:spTgt spid="5"/>
                                        </p:tgtEl>
                                      </p:cBhvr>
                                      <p:to x="100000" y="60000"/>
                                    </p:animScale>
                                    <p:animScale>
                                      <p:cBhvr>
                                        <p:cTn id="46" dur="166" decel="50000">
                                          <p:stCondLst>
                                            <p:cond delay="676"/>
                                          </p:stCondLst>
                                        </p:cTn>
                                        <p:tgtEl>
                                          <p:spTgt spid="5"/>
                                        </p:tgtEl>
                                      </p:cBhvr>
                                      <p:to x="100000" y="100000"/>
                                    </p:animScale>
                                    <p:animScale>
                                      <p:cBhvr>
                                        <p:cTn id="47" dur="26">
                                          <p:stCondLst>
                                            <p:cond delay="1312"/>
                                          </p:stCondLst>
                                        </p:cTn>
                                        <p:tgtEl>
                                          <p:spTgt spid="5"/>
                                        </p:tgtEl>
                                      </p:cBhvr>
                                      <p:to x="100000" y="80000"/>
                                    </p:animScale>
                                    <p:animScale>
                                      <p:cBhvr>
                                        <p:cTn id="48" dur="166" decel="50000">
                                          <p:stCondLst>
                                            <p:cond delay="1338"/>
                                          </p:stCondLst>
                                        </p:cTn>
                                        <p:tgtEl>
                                          <p:spTgt spid="5"/>
                                        </p:tgtEl>
                                      </p:cBhvr>
                                      <p:to x="100000" y="100000"/>
                                    </p:animScale>
                                    <p:animScale>
                                      <p:cBhvr>
                                        <p:cTn id="49" dur="26">
                                          <p:stCondLst>
                                            <p:cond delay="1642"/>
                                          </p:stCondLst>
                                        </p:cTn>
                                        <p:tgtEl>
                                          <p:spTgt spid="5"/>
                                        </p:tgtEl>
                                      </p:cBhvr>
                                      <p:to x="100000" y="90000"/>
                                    </p:animScale>
                                    <p:animScale>
                                      <p:cBhvr>
                                        <p:cTn id="50" dur="166" decel="50000">
                                          <p:stCondLst>
                                            <p:cond delay="1668"/>
                                          </p:stCondLst>
                                        </p:cTn>
                                        <p:tgtEl>
                                          <p:spTgt spid="5"/>
                                        </p:tgtEl>
                                      </p:cBhvr>
                                      <p:to x="100000" y="100000"/>
                                    </p:animScale>
                                    <p:animScale>
                                      <p:cBhvr>
                                        <p:cTn id="51" dur="26">
                                          <p:stCondLst>
                                            <p:cond delay="1808"/>
                                          </p:stCondLst>
                                        </p:cTn>
                                        <p:tgtEl>
                                          <p:spTgt spid="5"/>
                                        </p:tgtEl>
                                      </p:cBhvr>
                                      <p:to x="100000" y="95000"/>
                                    </p:animScale>
                                    <p:animScale>
                                      <p:cBhvr>
                                        <p:cTn id="52" dur="166" decel="50000">
                                          <p:stCondLst>
                                            <p:cond delay="1834"/>
                                          </p:stCondLst>
                                        </p:cTn>
                                        <p:tgtEl>
                                          <p:spTgt spid="5"/>
                                        </p:tgtEl>
                                      </p:cBhvr>
                                      <p:to x="100000" y="100000"/>
                                    </p:animScale>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ppt_x"/>
                                          </p:val>
                                        </p:tav>
                                        <p:tav tm="100000">
                                          <p:val>
                                            <p:strVal val="#ppt_x"/>
                                          </p:val>
                                        </p:tav>
                                      </p:tavLst>
                                    </p:anim>
                                    <p:anim calcmode="lin" valueType="num">
                                      <p:cBhvr additive="base">
                                        <p:cTn id="6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26" presetClass="entr" presetSubtype="0" fill="hold" grpId="0" nodeType="click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down)">
                                      <p:cBhvr>
                                        <p:cTn id="69" dur="580">
                                          <p:stCondLst>
                                            <p:cond delay="0"/>
                                          </p:stCondLst>
                                        </p:cTn>
                                        <p:tgtEl>
                                          <p:spTgt spid="6"/>
                                        </p:tgtEl>
                                      </p:cBhvr>
                                    </p:animEffect>
                                    <p:anim calcmode="lin" valueType="num">
                                      <p:cBhvr>
                                        <p:cTn id="7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75" dur="26">
                                          <p:stCondLst>
                                            <p:cond delay="650"/>
                                          </p:stCondLst>
                                        </p:cTn>
                                        <p:tgtEl>
                                          <p:spTgt spid="6"/>
                                        </p:tgtEl>
                                      </p:cBhvr>
                                      <p:to x="100000" y="60000"/>
                                    </p:animScale>
                                    <p:animScale>
                                      <p:cBhvr>
                                        <p:cTn id="76" dur="166" decel="50000">
                                          <p:stCondLst>
                                            <p:cond delay="676"/>
                                          </p:stCondLst>
                                        </p:cTn>
                                        <p:tgtEl>
                                          <p:spTgt spid="6"/>
                                        </p:tgtEl>
                                      </p:cBhvr>
                                      <p:to x="100000" y="100000"/>
                                    </p:animScale>
                                    <p:animScale>
                                      <p:cBhvr>
                                        <p:cTn id="77" dur="26">
                                          <p:stCondLst>
                                            <p:cond delay="1312"/>
                                          </p:stCondLst>
                                        </p:cTn>
                                        <p:tgtEl>
                                          <p:spTgt spid="6"/>
                                        </p:tgtEl>
                                      </p:cBhvr>
                                      <p:to x="100000" y="80000"/>
                                    </p:animScale>
                                    <p:animScale>
                                      <p:cBhvr>
                                        <p:cTn id="78" dur="166" decel="50000">
                                          <p:stCondLst>
                                            <p:cond delay="1338"/>
                                          </p:stCondLst>
                                        </p:cTn>
                                        <p:tgtEl>
                                          <p:spTgt spid="6"/>
                                        </p:tgtEl>
                                      </p:cBhvr>
                                      <p:to x="100000" y="100000"/>
                                    </p:animScale>
                                    <p:animScale>
                                      <p:cBhvr>
                                        <p:cTn id="79" dur="26">
                                          <p:stCondLst>
                                            <p:cond delay="1642"/>
                                          </p:stCondLst>
                                        </p:cTn>
                                        <p:tgtEl>
                                          <p:spTgt spid="6"/>
                                        </p:tgtEl>
                                      </p:cBhvr>
                                      <p:to x="100000" y="90000"/>
                                    </p:animScale>
                                    <p:animScale>
                                      <p:cBhvr>
                                        <p:cTn id="80" dur="166" decel="50000">
                                          <p:stCondLst>
                                            <p:cond delay="1668"/>
                                          </p:stCondLst>
                                        </p:cTn>
                                        <p:tgtEl>
                                          <p:spTgt spid="6"/>
                                        </p:tgtEl>
                                      </p:cBhvr>
                                      <p:to x="100000" y="100000"/>
                                    </p:animScale>
                                    <p:animScale>
                                      <p:cBhvr>
                                        <p:cTn id="81" dur="26">
                                          <p:stCondLst>
                                            <p:cond delay="1808"/>
                                          </p:stCondLst>
                                        </p:cTn>
                                        <p:tgtEl>
                                          <p:spTgt spid="6"/>
                                        </p:tgtEl>
                                      </p:cBhvr>
                                      <p:to x="100000" y="95000"/>
                                    </p:animScale>
                                    <p:animScale>
                                      <p:cBhvr>
                                        <p:cTn id="82" dur="166" decel="50000">
                                          <p:stCondLst>
                                            <p:cond delay="1834"/>
                                          </p:stCondLst>
                                        </p:cTn>
                                        <p:tgtEl>
                                          <p:spTgt spid="6"/>
                                        </p:tgtEl>
                                      </p:cBhvr>
                                      <p:to x="100000" y="100000"/>
                                    </p:animScale>
                                  </p:child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ntr" presetSubtype="4" fill="hold" nodeType="clickEffect">
                                  <p:stCondLst>
                                    <p:cond delay="0"/>
                                  </p:stCondLst>
                                  <p:childTnLst>
                                    <p:set>
                                      <p:cBhvr>
                                        <p:cTn id="86" dur="1" fill="hold">
                                          <p:stCondLst>
                                            <p:cond delay="0"/>
                                          </p:stCondLst>
                                        </p:cTn>
                                        <p:tgtEl>
                                          <p:spTgt spid="2"/>
                                        </p:tgtEl>
                                        <p:attrNameLst>
                                          <p:attrName>style.visibility</p:attrName>
                                        </p:attrNameLst>
                                      </p:cBhvr>
                                      <p:to>
                                        <p:strVal val="visible"/>
                                      </p:to>
                                    </p:set>
                                    <p:anim calcmode="lin" valueType="num">
                                      <p:cBhvr additive="base">
                                        <p:cTn id="87" dur="500" fill="hold"/>
                                        <p:tgtEl>
                                          <p:spTgt spid="2"/>
                                        </p:tgtEl>
                                        <p:attrNameLst>
                                          <p:attrName>ppt_x</p:attrName>
                                        </p:attrNameLst>
                                      </p:cBhvr>
                                      <p:tavLst>
                                        <p:tav tm="0">
                                          <p:val>
                                            <p:strVal val="#ppt_x"/>
                                          </p:val>
                                        </p:tav>
                                        <p:tav tm="100000">
                                          <p:val>
                                            <p:strVal val="#ppt_x"/>
                                          </p:val>
                                        </p:tav>
                                      </p:tavLst>
                                    </p:anim>
                                    <p:anim calcmode="lin" valueType="num">
                                      <p:cBhvr additive="base">
                                        <p:cTn id="8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2" presetClass="entr" presetSubtype="4" fill="hold" nodeType="clickEffect">
                                  <p:stCondLst>
                                    <p:cond delay="0"/>
                                  </p:stCondLst>
                                  <p:childTnLst>
                                    <p:set>
                                      <p:cBhvr>
                                        <p:cTn id="92" dur="1" fill="hold">
                                          <p:stCondLst>
                                            <p:cond delay="0"/>
                                          </p:stCondLst>
                                        </p:cTn>
                                        <p:tgtEl>
                                          <p:spTgt spid="3"/>
                                        </p:tgtEl>
                                        <p:attrNameLst>
                                          <p:attrName>style.visibility</p:attrName>
                                        </p:attrNameLst>
                                      </p:cBhvr>
                                      <p:to>
                                        <p:strVal val="visible"/>
                                      </p:to>
                                    </p:set>
                                    <p:anim calcmode="lin" valueType="num">
                                      <p:cBhvr additive="base">
                                        <p:cTn id="93" dur="500" fill="hold"/>
                                        <p:tgtEl>
                                          <p:spTgt spid="3"/>
                                        </p:tgtEl>
                                        <p:attrNameLst>
                                          <p:attrName>ppt_x</p:attrName>
                                        </p:attrNameLst>
                                      </p:cBhvr>
                                      <p:tavLst>
                                        <p:tav tm="0">
                                          <p:val>
                                            <p:strVal val="#ppt_x"/>
                                          </p:val>
                                        </p:tav>
                                        <p:tav tm="100000">
                                          <p:val>
                                            <p:strVal val="#ppt_x"/>
                                          </p:val>
                                        </p:tav>
                                      </p:tavLst>
                                    </p:anim>
                                    <p:anim calcmode="lin" valueType="num">
                                      <p:cBhvr additive="base">
                                        <p:cTn id="9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5" fill="hold" nodeType="clickPar">
                      <p:stCondLst>
                        <p:cond delay="indefinite"/>
                      </p:stCondLst>
                      <p:childTnLst>
                        <p:par>
                          <p:cTn id="96" fill="hold" nodeType="withGroup">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33"/>
                                        </p:tgtEl>
                                        <p:attrNameLst>
                                          <p:attrName>style.visibility</p:attrName>
                                        </p:attrNameLst>
                                      </p:cBhvr>
                                      <p:to>
                                        <p:strVal val="visible"/>
                                      </p:to>
                                    </p:set>
                                    <p:anim calcmode="lin" valueType="num">
                                      <p:cBhvr additive="base">
                                        <p:cTn id="99" dur="500" fill="hold"/>
                                        <p:tgtEl>
                                          <p:spTgt spid="33"/>
                                        </p:tgtEl>
                                        <p:attrNameLst>
                                          <p:attrName>ppt_x</p:attrName>
                                        </p:attrNameLst>
                                      </p:cBhvr>
                                      <p:tavLst>
                                        <p:tav tm="0">
                                          <p:val>
                                            <p:strVal val="#ppt_x"/>
                                          </p:val>
                                        </p:tav>
                                        <p:tav tm="100000">
                                          <p:val>
                                            <p:strVal val="#ppt_x"/>
                                          </p:val>
                                        </p:tav>
                                      </p:tavLst>
                                    </p:anim>
                                    <p:anim calcmode="lin" valueType="num">
                                      <p:cBhvr additive="base">
                                        <p:cTn id="10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5" grpId="0" animBg="1"/>
      <p:bldP spid="24" grpId="0" animBg="1"/>
      <p:bldP spid="25" grpId="0" animBg="1"/>
      <p:bldP spid="27" grpId="0" animBg="1"/>
      <p:bldP spid="3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381000" y="76200"/>
            <a:ext cx="8610600" cy="685800"/>
          </a:xfrm>
          <a:prstGeom prst="rect">
            <a:avLst/>
          </a:prstGeom>
          <a:noFill/>
          <a:ln w="9525">
            <a:noFill/>
            <a:miter lim="800000"/>
            <a:headEnd/>
            <a:tailEnd/>
          </a:ln>
        </p:spPr>
        <p:txBody>
          <a:bodyPr anchor="ctr"/>
          <a:lstStyle/>
          <a:p>
            <a:pPr algn="ctr"/>
            <a:r>
              <a:rPr lang="en-US" sz="3600" b="1" dirty="0"/>
              <a:t>A Model for Continuous Improvement</a:t>
            </a:r>
          </a:p>
        </p:txBody>
      </p:sp>
      <p:sp>
        <p:nvSpPr>
          <p:cNvPr id="69635" name="AutoShape 3"/>
          <p:cNvSpPr>
            <a:spLocks noChangeArrowheads="1"/>
          </p:cNvSpPr>
          <p:nvPr/>
        </p:nvSpPr>
        <p:spPr bwMode="auto">
          <a:xfrm>
            <a:off x="3276600" y="1219200"/>
            <a:ext cx="2667000" cy="1371600"/>
          </a:xfrm>
          <a:prstGeom prst="flowChartAlternateProcess">
            <a:avLst/>
          </a:prstGeom>
          <a:solidFill>
            <a:srgbClr val="FFFF66"/>
          </a:solidFill>
          <a:ln w="9525">
            <a:solidFill>
              <a:schemeClr val="tx1"/>
            </a:solidFill>
            <a:miter lim="800000"/>
            <a:headEnd/>
            <a:tailEnd/>
          </a:ln>
        </p:spPr>
        <p:txBody>
          <a:bodyPr wrap="none" anchor="ctr"/>
          <a:lstStyle/>
          <a:p>
            <a:pPr algn="ctr"/>
            <a:r>
              <a:rPr lang="en-US" sz="1600" b="1">
                <a:solidFill>
                  <a:srgbClr val="FC0000"/>
                </a:solidFill>
              </a:rPr>
              <a:t>Vertical Alignment</a:t>
            </a:r>
          </a:p>
          <a:p>
            <a:pPr algn="ctr"/>
            <a:r>
              <a:rPr lang="en-US" sz="1600" b="1">
                <a:solidFill>
                  <a:srgbClr val="FC0000"/>
                </a:solidFill>
              </a:rPr>
              <a:t>Document (VAD):</a:t>
            </a:r>
          </a:p>
          <a:p>
            <a:pPr algn="ctr"/>
            <a:r>
              <a:rPr lang="en-US" sz="1600" b="1"/>
              <a:t>Standards 12-K </a:t>
            </a:r>
          </a:p>
          <a:p>
            <a:pPr algn="ctr"/>
            <a:r>
              <a:rPr lang="en-US" sz="1600" b="1"/>
              <a:t>In Core Content Areas:</a:t>
            </a:r>
          </a:p>
          <a:p>
            <a:pPr algn="ctr"/>
            <a:r>
              <a:rPr lang="en-US" sz="1600" b="1"/>
              <a:t>Aligned and Specific</a:t>
            </a:r>
          </a:p>
        </p:txBody>
      </p:sp>
      <p:sp>
        <p:nvSpPr>
          <p:cNvPr id="69636" name="AutoShape 4"/>
          <p:cNvSpPr>
            <a:spLocks noChangeArrowheads="1"/>
          </p:cNvSpPr>
          <p:nvPr/>
        </p:nvSpPr>
        <p:spPr bwMode="auto">
          <a:xfrm>
            <a:off x="6096000" y="3200400"/>
            <a:ext cx="2667000" cy="1371600"/>
          </a:xfrm>
          <a:prstGeom prst="flowChartAlternateProcess">
            <a:avLst/>
          </a:prstGeom>
          <a:solidFill>
            <a:srgbClr val="FFFF66"/>
          </a:solidFill>
          <a:ln w="9525">
            <a:solidFill>
              <a:schemeClr val="tx1"/>
            </a:solidFill>
            <a:miter lim="800000"/>
            <a:headEnd/>
            <a:tailEnd/>
          </a:ln>
        </p:spPr>
        <p:txBody>
          <a:bodyPr wrap="none" anchor="ctr"/>
          <a:lstStyle/>
          <a:p>
            <a:pPr algn="ctr"/>
            <a:r>
              <a:rPr lang="en-US" sz="1600" b="1">
                <a:solidFill>
                  <a:srgbClr val="FC0000"/>
                </a:solidFill>
              </a:rPr>
              <a:t>Year-At-A-Glance:</a:t>
            </a:r>
          </a:p>
          <a:p>
            <a:pPr algn="ctr"/>
            <a:r>
              <a:rPr lang="en-US" sz="1600" b="1"/>
              <a:t>TEKS Bundled into</a:t>
            </a:r>
          </a:p>
          <a:p>
            <a:pPr algn="ctr"/>
            <a:r>
              <a:rPr lang="en-US" sz="1600" b="1"/>
              <a:t>Coherent Units of Study</a:t>
            </a:r>
          </a:p>
        </p:txBody>
      </p:sp>
      <p:sp>
        <p:nvSpPr>
          <p:cNvPr id="69637" name="AutoShape 5"/>
          <p:cNvSpPr>
            <a:spLocks noChangeArrowheads="1"/>
          </p:cNvSpPr>
          <p:nvPr/>
        </p:nvSpPr>
        <p:spPr bwMode="auto">
          <a:xfrm>
            <a:off x="3124200" y="5029200"/>
            <a:ext cx="2971800" cy="1371600"/>
          </a:xfrm>
          <a:prstGeom prst="flowChartAlternateProcess">
            <a:avLst/>
          </a:prstGeom>
          <a:solidFill>
            <a:srgbClr val="FFFF66"/>
          </a:solidFill>
          <a:ln w="9525">
            <a:solidFill>
              <a:schemeClr val="tx1"/>
            </a:solidFill>
            <a:miter lim="800000"/>
            <a:headEnd/>
            <a:tailEnd/>
          </a:ln>
        </p:spPr>
        <p:txBody>
          <a:bodyPr wrap="none" anchor="ctr"/>
          <a:lstStyle/>
          <a:p>
            <a:pPr algn="ctr"/>
            <a:r>
              <a:rPr lang="en-US" sz="1600" b="1">
                <a:solidFill>
                  <a:srgbClr val="FC0000"/>
                </a:solidFill>
              </a:rPr>
              <a:t>Instructional Focus </a:t>
            </a:r>
          </a:p>
          <a:p>
            <a:pPr algn="ctr"/>
            <a:r>
              <a:rPr lang="en-US" sz="1600" b="1">
                <a:solidFill>
                  <a:srgbClr val="FC0000"/>
                </a:solidFill>
              </a:rPr>
              <a:t>Documents (IFD):</a:t>
            </a:r>
          </a:p>
          <a:p>
            <a:pPr algn="ctr"/>
            <a:r>
              <a:rPr lang="en-US" sz="1600" b="1"/>
              <a:t>Units of Study with</a:t>
            </a:r>
          </a:p>
          <a:p>
            <a:pPr algn="ctr"/>
            <a:r>
              <a:rPr lang="en-US" sz="1600" b="1"/>
              <a:t>Conceptual Focus</a:t>
            </a:r>
          </a:p>
        </p:txBody>
      </p:sp>
      <p:sp>
        <p:nvSpPr>
          <p:cNvPr id="69638" name="AutoShape 6"/>
          <p:cNvSpPr>
            <a:spLocks noChangeArrowheads="1"/>
          </p:cNvSpPr>
          <p:nvPr/>
        </p:nvSpPr>
        <p:spPr bwMode="auto">
          <a:xfrm>
            <a:off x="228600" y="3200400"/>
            <a:ext cx="2819400" cy="1371600"/>
          </a:xfrm>
          <a:prstGeom prst="flowChartAlternateProcess">
            <a:avLst/>
          </a:prstGeom>
          <a:solidFill>
            <a:srgbClr val="FFFF66"/>
          </a:solidFill>
          <a:ln w="9525">
            <a:solidFill>
              <a:schemeClr val="tx1"/>
            </a:solidFill>
            <a:miter lim="800000"/>
            <a:headEnd/>
            <a:tailEnd/>
          </a:ln>
        </p:spPr>
        <p:txBody>
          <a:bodyPr wrap="none" anchor="ctr"/>
          <a:lstStyle/>
          <a:p>
            <a:pPr algn="ctr"/>
            <a:r>
              <a:rPr lang="en-US" sz="1600" b="1">
                <a:solidFill>
                  <a:srgbClr val="FC0000"/>
                </a:solidFill>
              </a:rPr>
              <a:t>Daily Lesson Plans:</a:t>
            </a:r>
          </a:p>
          <a:p>
            <a:pPr algn="ctr"/>
            <a:r>
              <a:rPr lang="en-US" sz="1600" b="1"/>
              <a:t>Detailed Daily Lesson Plans</a:t>
            </a:r>
          </a:p>
        </p:txBody>
      </p:sp>
      <p:sp>
        <p:nvSpPr>
          <p:cNvPr id="69639" name="AutoShape 7"/>
          <p:cNvSpPr>
            <a:spLocks noChangeArrowheads="1"/>
          </p:cNvSpPr>
          <p:nvPr/>
        </p:nvSpPr>
        <p:spPr bwMode="auto">
          <a:xfrm>
            <a:off x="3124200" y="2667000"/>
            <a:ext cx="2895600" cy="228600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solidFill>
            <a:srgbClr val="3366FF"/>
          </a:solidFill>
          <a:ln w="9525">
            <a:solidFill>
              <a:schemeClr val="tx1"/>
            </a:solidFill>
            <a:miter lim="800000"/>
            <a:headEnd/>
            <a:tailEnd/>
          </a:ln>
        </p:spPr>
        <p:txBody>
          <a:bodyPr wrap="none" anchor="ctr"/>
          <a:lstStyle/>
          <a:p>
            <a:pPr algn="ctr"/>
            <a:r>
              <a:rPr lang="en-US" sz="1400" b="1"/>
              <a:t>Focused</a:t>
            </a:r>
          </a:p>
          <a:p>
            <a:pPr algn="ctr"/>
            <a:r>
              <a:rPr lang="en-US" sz="1400" b="1"/>
              <a:t>Professional</a:t>
            </a:r>
          </a:p>
          <a:p>
            <a:pPr algn="ctr"/>
            <a:r>
              <a:rPr lang="en-US" sz="1400" b="1"/>
              <a:t>Development</a:t>
            </a:r>
            <a:endParaRPr lang="en-US" sz="1400" b="1">
              <a:solidFill>
                <a:srgbClr val="FC0000"/>
              </a:solidFill>
            </a:endParaRPr>
          </a:p>
        </p:txBody>
      </p:sp>
      <p:sp>
        <p:nvSpPr>
          <p:cNvPr id="69640" name="AutoShape 8"/>
          <p:cNvSpPr>
            <a:spLocks noChangeArrowheads="1"/>
          </p:cNvSpPr>
          <p:nvPr/>
        </p:nvSpPr>
        <p:spPr bwMode="auto">
          <a:xfrm rot="5400000">
            <a:off x="6210300" y="1562100"/>
            <a:ext cx="1447800" cy="1676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3366FF"/>
          </a:solidFill>
          <a:ln w="9525">
            <a:solidFill>
              <a:schemeClr val="tx1"/>
            </a:solidFill>
            <a:miter lim="800000"/>
            <a:headEnd/>
            <a:tailEnd/>
          </a:ln>
        </p:spPr>
        <p:txBody>
          <a:bodyPr rot="10800000" vert="eaVert" wrap="none" anchor="ctr"/>
          <a:lstStyle/>
          <a:p>
            <a:endParaRPr lang="en-US"/>
          </a:p>
        </p:txBody>
      </p:sp>
      <p:sp>
        <p:nvSpPr>
          <p:cNvPr id="69641" name="AutoShape 9"/>
          <p:cNvSpPr>
            <a:spLocks noChangeArrowheads="1"/>
          </p:cNvSpPr>
          <p:nvPr/>
        </p:nvSpPr>
        <p:spPr bwMode="auto">
          <a:xfrm rot="10800000">
            <a:off x="6172200" y="4648200"/>
            <a:ext cx="1447800" cy="1676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3366FF"/>
          </a:solidFill>
          <a:ln w="9525">
            <a:solidFill>
              <a:schemeClr val="tx1"/>
            </a:solidFill>
            <a:miter lim="800000"/>
            <a:headEnd/>
            <a:tailEnd/>
          </a:ln>
        </p:spPr>
        <p:txBody>
          <a:bodyPr rot="10800000" wrap="none" anchor="ctr"/>
          <a:lstStyle/>
          <a:p>
            <a:endParaRPr lang="en-US"/>
          </a:p>
        </p:txBody>
      </p:sp>
      <p:sp>
        <p:nvSpPr>
          <p:cNvPr id="69642" name="AutoShape 10"/>
          <p:cNvSpPr>
            <a:spLocks noChangeArrowheads="1"/>
          </p:cNvSpPr>
          <p:nvPr/>
        </p:nvSpPr>
        <p:spPr bwMode="auto">
          <a:xfrm rot="-5400000">
            <a:off x="1409700" y="4533900"/>
            <a:ext cx="1447800" cy="1676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3366FF"/>
          </a:solidFill>
          <a:ln w="9525">
            <a:solidFill>
              <a:schemeClr val="tx1"/>
            </a:solidFill>
            <a:miter lim="800000"/>
            <a:headEnd/>
            <a:tailEnd/>
          </a:ln>
        </p:spPr>
        <p:txBody>
          <a:bodyPr vert="eaVert" wrap="none" anchor="ctr"/>
          <a:lstStyle/>
          <a:p>
            <a:endParaRPr lang="en-US"/>
          </a:p>
        </p:txBody>
      </p:sp>
      <p:sp>
        <p:nvSpPr>
          <p:cNvPr id="69643" name="AutoShape 11"/>
          <p:cNvSpPr>
            <a:spLocks noChangeArrowheads="1"/>
          </p:cNvSpPr>
          <p:nvPr/>
        </p:nvSpPr>
        <p:spPr bwMode="auto">
          <a:xfrm>
            <a:off x="1600200" y="1447800"/>
            <a:ext cx="1524000" cy="1676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3366FF"/>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600200" y="0"/>
            <a:ext cx="7162800" cy="1143000"/>
          </a:xfrm>
        </p:spPr>
        <p:txBody>
          <a:bodyPr/>
          <a:lstStyle/>
          <a:p>
            <a:r>
              <a:rPr lang="en-US" smtClean="0"/>
              <a:t>Closure	</a:t>
            </a:r>
          </a:p>
        </p:txBody>
      </p:sp>
      <p:sp>
        <p:nvSpPr>
          <p:cNvPr id="51203" name="Rectangle 3"/>
          <p:cNvSpPr>
            <a:spLocks noGrp="1" noChangeArrowheads="1"/>
          </p:cNvSpPr>
          <p:nvPr>
            <p:ph type="body" idx="1"/>
          </p:nvPr>
        </p:nvSpPr>
        <p:spPr>
          <a:xfrm>
            <a:off x="152400" y="1066800"/>
            <a:ext cx="8763000" cy="5562600"/>
          </a:xfrm>
        </p:spPr>
        <p:txBody>
          <a:bodyPr/>
          <a:lstStyle/>
          <a:p>
            <a:pPr algn="ctr">
              <a:buFontTx/>
              <a:buNone/>
            </a:pPr>
            <a:r>
              <a:rPr lang="en-US" sz="2800" dirty="0" smtClean="0"/>
              <a:t>Please contact me with questions as they arise.</a:t>
            </a:r>
          </a:p>
          <a:p>
            <a:pPr algn="ctr">
              <a:buFontTx/>
              <a:buNone/>
            </a:pPr>
            <a:r>
              <a:rPr lang="en-US" sz="2800" dirty="0" smtClean="0"/>
              <a:t>      </a:t>
            </a:r>
            <a:r>
              <a:rPr lang="en-US" sz="2800" dirty="0" smtClean="0"/>
              <a:t>Areli Meza</a:t>
            </a:r>
            <a:endParaRPr lang="en-US" dirty="0" smtClean="0"/>
          </a:p>
          <a:p>
            <a:pPr algn="ctr">
              <a:buFontTx/>
              <a:buNone/>
            </a:pPr>
            <a:r>
              <a:rPr lang="en-US" dirty="0" smtClean="0"/>
              <a:t>          (915) </a:t>
            </a:r>
            <a:r>
              <a:rPr lang="en-US" dirty="0" smtClean="0"/>
              <a:t>780-5040</a:t>
            </a:r>
            <a:endParaRPr lang="en-US" dirty="0" smtClean="0"/>
          </a:p>
          <a:p>
            <a:pPr algn="ctr">
              <a:buFontTx/>
              <a:buNone/>
            </a:pPr>
            <a:r>
              <a:rPr lang="en-US" dirty="0" smtClean="0"/>
              <a:t>Contact CSCOPE ESC 19 Director:  </a:t>
            </a:r>
          </a:p>
          <a:p>
            <a:pPr lvl="1" algn="ctr">
              <a:buFontTx/>
              <a:buNone/>
            </a:pPr>
            <a:r>
              <a:rPr lang="en-US" sz="3200" dirty="0" smtClean="0"/>
              <a:t>   </a:t>
            </a:r>
            <a:r>
              <a:rPr lang="en-US" sz="3200" dirty="0" smtClean="0">
                <a:hlinkClick r:id="rId3"/>
              </a:rPr>
              <a:t>szelenak@esc19.net</a:t>
            </a:r>
            <a:endParaRPr lang="en-US" sz="3200" dirty="0" smtClean="0"/>
          </a:p>
          <a:p>
            <a:pPr lvl="1">
              <a:buFontTx/>
              <a:buNone/>
            </a:pPr>
            <a:r>
              <a:rPr lang="en-US" sz="3200" dirty="0" smtClean="0"/>
              <a:t> </a:t>
            </a:r>
          </a:p>
          <a:p>
            <a:pPr lvl="1">
              <a:buFontTx/>
              <a:buNone/>
            </a:pPr>
            <a:r>
              <a:rPr lang="en-US" sz="2400" dirty="0" smtClean="0"/>
              <a:t>You can also leave a sticky note with your question(s) at the “Parking Lot” and I’ll get back to you ASAP.</a:t>
            </a:r>
          </a:p>
          <a:p>
            <a:pPr lvl="1">
              <a:buFontTx/>
              <a:buNone/>
            </a:pPr>
            <a:endParaRPr lang="en-US" sz="2400" dirty="0" smtClean="0"/>
          </a:p>
          <a:p>
            <a:pPr>
              <a:buFontTx/>
              <a:buNone/>
            </a:pPr>
            <a:r>
              <a:rPr lang="en-US" sz="2800" dirty="0" smtClean="0">
                <a:solidFill>
                  <a:srgbClr val="0000FF"/>
                </a:solidFill>
              </a:rPr>
              <a:t>   </a:t>
            </a:r>
            <a:r>
              <a:rPr lang="en-US" sz="2400" dirty="0" smtClean="0">
                <a:solidFill>
                  <a:srgbClr val="0000FF"/>
                </a:solidFill>
              </a:rPr>
              <a:t>Thank you for attending…have a restful and safe summer.</a:t>
            </a:r>
          </a:p>
          <a:p>
            <a:pPr lvl="1"/>
            <a:endParaRPr lang="en-US" sz="24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229600" cy="1143000"/>
          </a:xfrm>
        </p:spPr>
        <p:txBody>
          <a:bodyPr/>
          <a:lstStyle/>
          <a:p>
            <a:r>
              <a:rPr lang="en-US" dirty="0" smtClean="0"/>
              <a:t>What is CSCOPE?</a:t>
            </a:r>
          </a:p>
        </p:txBody>
      </p:sp>
      <p:sp>
        <p:nvSpPr>
          <p:cNvPr id="313347" name="Rectangle 3"/>
          <p:cNvSpPr>
            <a:spLocks noGrp="1" noChangeArrowheads="1"/>
          </p:cNvSpPr>
          <p:nvPr>
            <p:ph type="body" idx="1"/>
          </p:nvPr>
        </p:nvSpPr>
        <p:spPr>
          <a:xfrm>
            <a:off x="457200" y="1219200"/>
            <a:ext cx="8229600" cy="5638800"/>
          </a:xfrm>
        </p:spPr>
        <p:txBody>
          <a:bodyPr/>
          <a:lstStyle/>
          <a:p>
            <a:r>
              <a:rPr lang="en-US" smtClean="0"/>
              <a:t>True or False?</a:t>
            </a:r>
          </a:p>
          <a:p>
            <a:pPr lvl="1"/>
            <a:r>
              <a:rPr lang="en-US" smtClean="0"/>
              <a:t>CSCOPE is a big company. The guy who owns it has a mansion on the hill in Austin.</a:t>
            </a:r>
          </a:p>
          <a:p>
            <a:pPr lvl="2"/>
            <a:r>
              <a:rPr lang="en-US" smtClean="0">
                <a:solidFill>
                  <a:srgbClr val="FF0000"/>
                </a:solidFill>
              </a:rPr>
              <a:t>FALSE</a:t>
            </a:r>
          </a:p>
          <a:p>
            <a:pPr lvl="2">
              <a:buFontTx/>
              <a:buNone/>
            </a:pPr>
            <a:endParaRPr lang="en-US" smtClean="0">
              <a:solidFill>
                <a:srgbClr val="FF0000"/>
              </a:solidFill>
            </a:endParaRPr>
          </a:p>
          <a:p>
            <a:pPr lvl="1"/>
            <a:r>
              <a:rPr lang="en-US" smtClean="0"/>
              <a:t>Everything is written by people who aren’t even in the classroom. What do they know?</a:t>
            </a:r>
          </a:p>
          <a:p>
            <a:pPr lvl="2"/>
            <a:r>
              <a:rPr lang="en-US" smtClean="0">
                <a:solidFill>
                  <a:srgbClr val="FF0000"/>
                </a:solidFill>
              </a:rPr>
              <a:t>FALSE</a:t>
            </a:r>
          </a:p>
          <a:p>
            <a:pPr lvl="2">
              <a:buFontTx/>
              <a:buNone/>
            </a:pPr>
            <a:endParaRPr lang="en-US" smtClean="0">
              <a:solidFill>
                <a:srgbClr val="FF0000"/>
              </a:solidFill>
            </a:endParaRPr>
          </a:p>
          <a:p>
            <a:pPr lvl="1"/>
            <a:r>
              <a:rPr lang="en-US" smtClean="0"/>
              <a:t>CSCOPE is textbook-driven.</a:t>
            </a:r>
          </a:p>
          <a:p>
            <a:pPr lvl="2"/>
            <a:r>
              <a:rPr lang="en-US" smtClean="0">
                <a:solidFill>
                  <a:srgbClr val="FF0000"/>
                </a:solidFill>
              </a:rPr>
              <a:t>FALSE</a:t>
            </a:r>
          </a:p>
          <a:p>
            <a:pPr lvl="1">
              <a:buFontTx/>
              <a:buNone/>
            </a:pPr>
            <a:endParaRPr lang="en-US" sz="2400" smtClean="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3347">
                                            <p:txEl>
                                              <p:pRg st="1" end="1"/>
                                            </p:txEl>
                                          </p:spTgt>
                                        </p:tgtEl>
                                        <p:attrNameLst>
                                          <p:attrName>style.visibility</p:attrName>
                                        </p:attrNameLst>
                                      </p:cBhvr>
                                      <p:to>
                                        <p:strVal val="visible"/>
                                      </p:to>
                                    </p:set>
                                    <p:animEffect transition="in" filter="blinds(horizontal)">
                                      <p:cBhvr>
                                        <p:cTn id="7" dur="500"/>
                                        <p:tgtEl>
                                          <p:spTgt spid="3133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3347">
                                            <p:txEl>
                                              <p:pRg st="2" end="2"/>
                                            </p:txEl>
                                          </p:spTgt>
                                        </p:tgtEl>
                                        <p:attrNameLst>
                                          <p:attrName>style.visibility</p:attrName>
                                        </p:attrNameLst>
                                      </p:cBhvr>
                                      <p:to>
                                        <p:strVal val="visible"/>
                                      </p:to>
                                    </p:set>
                                    <p:animEffect transition="in" filter="blinds(horizontal)">
                                      <p:cBhvr>
                                        <p:cTn id="12" dur="500"/>
                                        <p:tgtEl>
                                          <p:spTgt spid="3133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13347">
                                            <p:txEl>
                                              <p:pRg st="4" end="4"/>
                                            </p:txEl>
                                          </p:spTgt>
                                        </p:tgtEl>
                                        <p:attrNameLst>
                                          <p:attrName>style.visibility</p:attrName>
                                        </p:attrNameLst>
                                      </p:cBhvr>
                                      <p:to>
                                        <p:strVal val="visible"/>
                                      </p:to>
                                    </p:set>
                                    <p:animEffect transition="in" filter="blinds(horizontal)">
                                      <p:cBhvr>
                                        <p:cTn id="17" dur="500"/>
                                        <p:tgtEl>
                                          <p:spTgt spid="31334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13347">
                                            <p:txEl>
                                              <p:pRg st="5" end="5"/>
                                            </p:txEl>
                                          </p:spTgt>
                                        </p:tgtEl>
                                        <p:attrNameLst>
                                          <p:attrName>style.visibility</p:attrName>
                                        </p:attrNameLst>
                                      </p:cBhvr>
                                      <p:to>
                                        <p:strVal val="visible"/>
                                      </p:to>
                                    </p:set>
                                    <p:animEffect transition="in" filter="blinds(horizontal)">
                                      <p:cBhvr>
                                        <p:cTn id="22" dur="500"/>
                                        <p:tgtEl>
                                          <p:spTgt spid="31334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13347">
                                            <p:txEl>
                                              <p:pRg st="7" end="7"/>
                                            </p:txEl>
                                          </p:spTgt>
                                        </p:tgtEl>
                                        <p:attrNameLst>
                                          <p:attrName>style.visibility</p:attrName>
                                        </p:attrNameLst>
                                      </p:cBhvr>
                                      <p:to>
                                        <p:strVal val="visible"/>
                                      </p:to>
                                    </p:set>
                                    <p:animEffect transition="in" filter="blinds(horizontal)">
                                      <p:cBhvr>
                                        <p:cTn id="27" dur="500"/>
                                        <p:tgtEl>
                                          <p:spTgt spid="313347">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13347">
                                            <p:txEl>
                                              <p:pRg st="8" end="8"/>
                                            </p:txEl>
                                          </p:spTgt>
                                        </p:tgtEl>
                                        <p:attrNameLst>
                                          <p:attrName>style.visibility</p:attrName>
                                        </p:attrNameLst>
                                      </p:cBhvr>
                                      <p:to>
                                        <p:strVal val="visible"/>
                                      </p:to>
                                    </p:set>
                                    <p:animEffect transition="in" filter="blinds(horizontal)">
                                      <p:cBhvr>
                                        <p:cTn id="32" dur="500"/>
                                        <p:tgtEl>
                                          <p:spTgt spid="3133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8371" name="Rectangle 3"/>
          <p:cNvSpPr>
            <a:spLocks noGrp="1" noChangeArrowheads="1"/>
          </p:cNvSpPr>
          <p:nvPr>
            <p:ph type="body" idx="1"/>
          </p:nvPr>
        </p:nvSpPr>
        <p:spPr>
          <a:xfrm>
            <a:off x="457200" y="1371600"/>
            <a:ext cx="8229600" cy="4525963"/>
          </a:xfrm>
        </p:spPr>
        <p:txBody>
          <a:bodyPr/>
          <a:lstStyle/>
          <a:p>
            <a:pPr algn="ctr" eaLnBrk="1" hangingPunct="1">
              <a:buFontTx/>
              <a:buNone/>
            </a:pPr>
            <a:r>
              <a:rPr lang="en-US" sz="6600" b="1" smtClean="0"/>
              <a:t>Our kids </a:t>
            </a:r>
            <a:r>
              <a:rPr lang="en-US" sz="6600" b="1" i="1" u="sng" smtClean="0"/>
              <a:t>NEVER</a:t>
            </a:r>
            <a:r>
              <a:rPr lang="en-US" sz="6600" b="1" smtClean="0"/>
              <a:t> come to us with gaps in their learning?</a:t>
            </a:r>
          </a:p>
        </p:txBody>
      </p:sp>
      <p:pic>
        <p:nvPicPr>
          <p:cNvPr id="12292" name="Picture 5" descr="c_scope_logo_white"/>
          <p:cNvPicPr>
            <a:picLocks noChangeAspect="1" noChangeArrowheads="1"/>
          </p:cNvPicPr>
          <p:nvPr/>
        </p:nvPicPr>
        <p:blipFill>
          <a:blip r:embed="rId4" cstate="print"/>
          <a:srcRect/>
          <a:stretch>
            <a:fillRect/>
          </a:stretch>
        </p:blipFill>
        <p:spPr bwMode="auto">
          <a:xfrm>
            <a:off x="7848600" y="6019800"/>
            <a:ext cx="1066800" cy="650875"/>
          </a:xfrm>
          <a:prstGeom prst="rect">
            <a:avLst/>
          </a:prstGeom>
          <a:noFill/>
          <a:ln w="9525">
            <a:noFill/>
            <a:miter lim="800000"/>
            <a:headEnd/>
            <a:tailEnd/>
          </a:ln>
        </p:spPr>
      </p:pic>
      <p:pic>
        <p:nvPicPr>
          <p:cNvPr id="12293" name="Picture 6" descr="region 19 logo"/>
          <p:cNvPicPr>
            <a:picLocks noChangeAspect="1" noChangeArrowheads="1"/>
          </p:cNvPicPr>
          <p:nvPr/>
        </p:nvPicPr>
        <p:blipFill>
          <a:blip r:embed="rId5" cstate="print"/>
          <a:srcRect/>
          <a:stretch>
            <a:fillRect/>
          </a:stretch>
        </p:blipFill>
        <p:spPr bwMode="auto">
          <a:xfrm>
            <a:off x="7162800" y="6019800"/>
            <a:ext cx="685800" cy="6508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 calcmode="lin" valueType="num">
                                      <p:cBhvr additive="base">
                                        <p:cTn id="7" dur="5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837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grpSp>
        <p:nvGrpSpPr>
          <p:cNvPr id="2" name="Group 69"/>
          <p:cNvGrpSpPr>
            <a:grpSpLocks/>
          </p:cNvGrpSpPr>
          <p:nvPr/>
        </p:nvGrpSpPr>
        <p:grpSpPr bwMode="auto">
          <a:xfrm>
            <a:off x="7391400" y="2514600"/>
            <a:ext cx="1295400" cy="2209800"/>
            <a:chOff x="1152" y="1968"/>
            <a:chExt cx="336" cy="1382"/>
          </a:xfrm>
        </p:grpSpPr>
        <p:sp>
          <p:nvSpPr>
            <p:cNvPr id="24643" name="AutoShape 67"/>
            <p:cNvSpPr>
              <a:spLocks noChangeArrowheads="1"/>
            </p:cNvSpPr>
            <p:nvPr/>
          </p:nvSpPr>
          <p:spPr bwMode="auto">
            <a:xfrm>
              <a:off x="1152" y="1968"/>
              <a:ext cx="336" cy="1296"/>
            </a:xfrm>
            <a:prstGeom prst="flowChartAlternateProcess">
              <a:avLst/>
            </a:prstGeom>
            <a:solidFill>
              <a:schemeClr val="bg1"/>
            </a:solidFill>
            <a:ln w="38100">
              <a:solidFill>
                <a:schemeClr val="tx1"/>
              </a:solidFill>
              <a:miter lim="800000"/>
              <a:headEnd/>
              <a:tailEnd/>
            </a:ln>
            <a:effectLst/>
          </p:spPr>
          <p:txBody>
            <a:bodyPr wrap="none" anchor="ctr"/>
            <a:lstStyle/>
            <a:p>
              <a:endParaRPr lang="en-US"/>
            </a:p>
          </p:txBody>
        </p:sp>
        <p:sp>
          <p:nvSpPr>
            <p:cNvPr id="24644" name="Text Box 68"/>
            <p:cNvSpPr txBox="1">
              <a:spLocks noChangeArrowheads="1"/>
            </p:cNvSpPr>
            <p:nvPr/>
          </p:nvSpPr>
          <p:spPr bwMode="auto">
            <a:xfrm rot="5400000">
              <a:off x="772" y="2691"/>
              <a:ext cx="1152" cy="166"/>
            </a:xfrm>
            <a:prstGeom prst="rect">
              <a:avLst/>
            </a:prstGeom>
            <a:noFill/>
            <a:ln w="9525">
              <a:noFill/>
              <a:miter lim="800000"/>
              <a:headEnd/>
              <a:tailEnd/>
            </a:ln>
            <a:effectLst/>
          </p:spPr>
          <p:txBody>
            <a:bodyPr>
              <a:spAutoFit/>
            </a:bodyPr>
            <a:lstStyle/>
            <a:p>
              <a:pPr>
                <a:spcBef>
                  <a:spcPct val="50000"/>
                </a:spcBef>
              </a:pPr>
              <a:r>
                <a:rPr lang="en-US" b="1"/>
                <a:t>Fifth Grade Standards</a:t>
              </a:r>
            </a:p>
          </p:txBody>
        </p:sp>
      </p:grpSp>
      <p:grpSp>
        <p:nvGrpSpPr>
          <p:cNvPr id="3" name="Group 70"/>
          <p:cNvGrpSpPr>
            <a:grpSpLocks/>
          </p:cNvGrpSpPr>
          <p:nvPr/>
        </p:nvGrpSpPr>
        <p:grpSpPr bwMode="auto">
          <a:xfrm>
            <a:off x="6096000" y="2514600"/>
            <a:ext cx="1219200" cy="2209800"/>
            <a:chOff x="1776" y="1968"/>
            <a:chExt cx="336" cy="1366"/>
          </a:xfrm>
        </p:grpSpPr>
        <p:sp>
          <p:nvSpPr>
            <p:cNvPr id="24612" name="AutoShape 36"/>
            <p:cNvSpPr>
              <a:spLocks noChangeArrowheads="1"/>
            </p:cNvSpPr>
            <p:nvPr/>
          </p:nvSpPr>
          <p:spPr bwMode="auto">
            <a:xfrm>
              <a:off x="1776" y="1968"/>
              <a:ext cx="336" cy="1296"/>
            </a:xfrm>
            <a:prstGeom prst="flowChartAlternateProcess">
              <a:avLst/>
            </a:prstGeom>
            <a:solidFill>
              <a:schemeClr val="bg1"/>
            </a:solidFill>
            <a:ln w="38100">
              <a:solidFill>
                <a:schemeClr val="tx1"/>
              </a:solidFill>
              <a:miter lim="800000"/>
              <a:headEnd/>
              <a:tailEnd/>
            </a:ln>
            <a:effectLst/>
          </p:spPr>
          <p:txBody>
            <a:bodyPr wrap="none" anchor="ctr"/>
            <a:lstStyle/>
            <a:p>
              <a:endParaRPr lang="en-US"/>
            </a:p>
          </p:txBody>
        </p:sp>
        <p:sp>
          <p:nvSpPr>
            <p:cNvPr id="24642" name="Text Box 66"/>
            <p:cNvSpPr txBox="1">
              <a:spLocks noChangeArrowheads="1"/>
            </p:cNvSpPr>
            <p:nvPr/>
          </p:nvSpPr>
          <p:spPr bwMode="auto">
            <a:xfrm rot="5400000">
              <a:off x="1391" y="2669"/>
              <a:ext cx="1152" cy="177"/>
            </a:xfrm>
            <a:prstGeom prst="rect">
              <a:avLst/>
            </a:prstGeom>
            <a:noFill/>
            <a:ln w="9525">
              <a:noFill/>
              <a:miter lim="800000"/>
              <a:headEnd/>
              <a:tailEnd/>
            </a:ln>
            <a:effectLst/>
          </p:spPr>
          <p:txBody>
            <a:bodyPr>
              <a:spAutoFit/>
            </a:bodyPr>
            <a:lstStyle/>
            <a:p>
              <a:pPr>
                <a:spcBef>
                  <a:spcPct val="50000"/>
                </a:spcBef>
              </a:pPr>
              <a:r>
                <a:rPr lang="en-US" b="1"/>
                <a:t>Fourth Grade Standards</a:t>
              </a:r>
            </a:p>
          </p:txBody>
        </p:sp>
      </p:grpSp>
      <p:grpSp>
        <p:nvGrpSpPr>
          <p:cNvPr id="4" name="Group 71"/>
          <p:cNvGrpSpPr>
            <a:grpSpLocks/>
          </p:cNvGrpSpPr>
          <p:nvPr/>
        </p:nvGrpSpPr>
        <p:grpSpPr bwMode="auto">
          <a:xfrm>
            <a:off x="4648200" y="2514600"/>
            <a:ext cx="1371600" cy="2141538"/>
            <a:chOff x="2304" y="2016"/>
            <a:chExt cx="336" cy="1301"/>
          </a:xfrm>
        </p:grpSpPr>
        <p:sp>
          <p:nvSpPr>
            <p:cNvPr id="24613" name="AutoShape 37"/>
            <p:cNvSpPr>
              <a:spLocks noChangeArrowheads="1"/>
            </p:cNvSpPr>
            <p:nvPr/>
          </p:nvSpPr>
          <p:spPr bwMode="auto">
            <a:xfrm>
              <a:off x="2304" y="2016"/>
              <a:ext cx="336" cy="1296"/>
            </a:xfrm>
            <a:prstGeom prst="flowChartAlternateProcess">
              <a:avLst/>
            </a:prstGeom>
            <a:solidFill>
              <a:schemeClr val="bg1"/>
            </a:solidFill>
            <a:ln w="38100">
              <a:solidFill>
                <a:schemeClr val="tx1"/>
              </a:solidFill>
              <a:miter lim="800000"/>
              <a:headEnd/>
              <a:tailEnd/>
            </a:ln>
            <a:effectLst/>
          </p:spPr>
          <p:txBody>
            <a:bodyPr wrap="none" anchor="ctr"/>
            <a:lstStyle/>
            <a:p>
              <a:endParaRPr lang="en-US"/>
            </a:p>
          </p:txBody>
        </p:sp>
        <p:sp>
          <p:nvSpPr>
            <p:cNvPr id="24641" name="Text Box 65"/>
            <p:cNvSpPr txBox="1">
              <a:spLocks noChangeArrowheads="1"/>
            </p:cNvSpPr>
            <p:nvPr/>
          </p:nvSpPr>
          <p:spPr bwMode="auto">
            <a:xfrm rot="5400000">
              <a:off x="1929" y="2662"/>
              <a:ext cx="1152" cy="157"/>
            </a:xfrm>
            <a:prstGeom prst="rect">
              <a:avLst/>
            </a:prstGeom>
            <a:noFill/>
            <a:ln w="9525">
              <a:noFill/>
              <a:miter lim="800000"/>
              <a:headEnd/>
              <a:tailEnd/>
            </a:ln>
            <a:effectLst/>
          </p:spPr>
          <p:txBody>
            <a:bodyPr>
              <a:spAutoFit/>
            </a:bodyPr>
            <a:lstStyle/>
            <a:p>
              <a:pPr>
                <a:spcBef>
                  <a:spcPct val="50000"/>
                </a:spcBef>
              </a:pPr>
              <a:r>
                <a:rPr lang="en-US" b="1"/>
                <a:t>Third Grade Standards</a:t>
              </a:r>
            </a:p>
          </p:txBody>
        </p:sp>
      </p:grpSp>
      <p:grpSp>
        <p:nvGrpSpPr>
          <p:cNvPr id="5" name="Group 72"/>
          <p:cNvGrpSpPr>
            <a:grpSpLocks/>
          </p:cNvGrpSpPr>
          <p:nvPr/>
        </p:nvGrpSpPr>
        <p:grpSpPr bwMode="auto">
          <a:xfrm>
            <a:off x="3276600" y="2514600"/>
            <a:ext cx="1295400" cy="2211388"/>
            <a:chOff x="2736" y="1968"/>
            <a:chExt cx="336" cy="1353"/>
          </a:xfrm>
        </p:grpSpPr>
        <p:sp>
          <p:nvSpPr>
            <p:cNvPr id="24614" name="AutoShape 38"/>
            <p:cNvSpPr>
              <a:spLocks noChangeArrowheads="1"/>
            </p:cNvSpPr>
            <p:nvPr/>
          </p:nvSpPr>
          <p:spPr bwMode="auto">
            <a:xfrm>
              <a:off x="2736" y="1968"/>
              <a:ext cx="336" cy="1296"/>
            </a:xfrm>
            <a:prstGeom prst="flowChartAlternateProcess">
              <a:avLst/>
            </a:prstGeom>
            <a:solidFill>
              <a:schemeClr val="bg1"/>
            </a:solidFill>
            <a:ln w="38100">
              <a:solidFill>
                <a:schemeClr val="tx1"/>
              </a:solidFill>
              <a:miter lim="800000"/>
              <a:headEnd/>
              <a:tailEnd/>
            </a:ln>
            <a:effectLst/>
          </p:spPr>
          <p:txBody>
            <a:bodyPr wrap="none" anchor="ctr"/>
            <a:lstStyle/>
            <a:p>
              <a:endParaRPr lang="en-US"/>
            </a:p>
          </p:txBody>
        </p:sp>
        <p:sp>
          <p:nvSpPr>
            <p:cNvPr id="24640" name="Text Box 64"/>
            <p:cNvSpPr txBox="1">
              <a:spLocks noChangeArrowheads="1"/>
            </p:cNvSpPr>
            <p:nvPr/>
          </p:nvSpPr>
          <p:spPr bwMode="auto">
            <a:xfrm rot="5400000">
              <a:off x="2356" y="2662"/>
              <a:ext cx="1152" cy="166"/>
            </a:xfrm>
            <a:prstGeom prst="rect">
              <a:avLst/>
            </a:prstGeom>
            <a:noFill/>
            <a:ln w="9525">
              <a:noFill/>
              <a:miter lim="800000"/>
              <a:headEnd/>
              <a:tailEnd/>
            </a:ln>
            <a:effectLst/>
          </p:spPr>
          <p:txBody>
            <a:bodyPr>
              <a:spAutoFit/>
            </a:bodyPr>
            <a:lstStyle/>
            <a:p>
              <a:pPr>
                <a:spcBef>
                  <a:spcPct val="50000"/>
                </a:spcBef>
              </a:pPr>
              <a:r>
                <a:rPr lang="en-US" b="1"/>
                <a:t>Second Grade Standards</a:t>
              </a:r>
            </a:p>
          </p:txBody>
        </p:sp>
      </p:grpSp>
      <p:grpSp>
        <p:nvGrpSpPr>
          <p:cNvPr id="6" name="Group 133"/>
          <p:cNvGrpSpPr>
            <a:grpSpLocks/>
          </p:cNvGrpSpPr>
          <p:nvPr/>
        </p:nvGrpSpPr>
        <p:grpSpPr bwMode="auto">
          <a:xfrm>
            <a:off x="1905000" y="2514600"/>
            <a:ext cx="1295400" cy="2190750"/>
            <a:chOff x="1200" y="1584"/>
            <a:chExt cx="816" cy="1380"/>
          </a:xfrm>
        </p:grpSpPr>
        <p:sp>
          <p:nvSpPr>
            <p:cNvPr id="24615" name="AutoShape 39"/>
            <p:cNvSpPr>
              <a:spLocks noChangeArrowheads="1"/>
            </p:cNvSpPr>
            <p:nvPr/>
          </p:nvSpPr>
          <p:spPr bwMode="auto">
            <a:xfrm>
              <a:off x="1200" y="1584"/>
              <a:ext cx="816" cy="1336"/>
            </a:xfrm>
            <a:prstGeom prst="flowChartAlternateProcess">
              <a:avLst/>
            </a:prstGeom>
            <a:solidFill>
              <a:schemeClr val="bg1"/>
            </a:solidFill>
            <a:ln w="38100">
              <a:solidFill>
                <a:schemeClr val="tx1"/>
              </a:solidFill>
              <a:miter lim="800000"/>
              <a:headEnd/>
              <a:tailEnd/>
            </a:ln>
            <a:effectLst/>
          </p:spPr>
          <p:txBody>
            <a:bodyPr wrap="none" anchor="ctr"/>
            <a:lstStyle/>
            <a:p>
              <a:endParaRPr lang="en-US"/>
            </a:p>
          </p:txBody>
        </p:sp>
        <p:sp>
          <p:nvSpPr>
            <p:cNvPr id="24639" name="Text Box 63"/>
            <p:cNvSpPr txBox="1">
              <a:spLocks noChangeArrowheads="1"/>
            </p:cNvSpPr>
            <p:nvPr/>
          </p:nvSpPr>
          <p:spPr bwMode="auto">
            <a:xfrm rot="5400000">
              <a:off x="1039" y="2124"/>
              <a:ext cx="1188" cy="491"/>
            </a:xfrm>
            <a:prstGeom prst="rect">
              <a:avLst/>
            </a:prstGeom>
            <a:noFill/>
            <a:ln w="9525">
              <a:noFill/>
              <a:miter lim="800000"/>
              <a:headEnd/>
              <a:tailEnd/>
            </a:ln>
            <a:effectLst/>
          </p:spPr>
          <p:txBody>
            <a:bodyPr>
              <a:spAutoFit/>
            </a:bodyPr>
            <a:lstStyle/>
            <a:p>
              <a:pPr>
                <a:spcBef>
                  <a:spcPct val="50000"/>
                </a:spcBef>
              </a:pPr>
              <a:r>
                <a:rPr lang="en-US" b="1"/>
                <a:t>First Grade</a:t>
              </a:r>
            </a:p>
            <a:p>
              <a:pPr>
                <a:spcBef>
                  <a:spcPct val="50000"/>
                </a:spcBef>
              </a:pPr>
              <a:r>
                <a:rPr lang="en-US" b="1"/>
                <a:t>Standards</a:t>
              </a:r>
            </a:p>
          </p:txBody>
        </p:sp>
      </p:grpSp>
      <p:grpSp>
        <p:nvGrpSpPr>
          <p:cNvPr id="7" name="Group 132"/>
          <p:cNvGrpSpPr>
            <a:grpSpLocks/>
          </p:cNvGrpSpPr>
          <p:nvPr/>
        </p:nvGrpSpPr>
        <p:grpSpPr bwMode="auto">
          <a:xfrm>
            <a:off x="7162800" y="6019800"/>
            <a:ext cx="1752600" cy="650875"/>
            <a:chOff x="4512" y="3792"/>
            <a:chExt cx="1104" cy="410"/>
          </a:xfrm>
        </p:grpSpPr>
        <p:pic>
          <p:nvPicPr>
            <p:cNvPr id="24581" name="Picture 5" descr="c_scope_logo_white"/>
            <p:cNvPicPr>
              <a:picLocks noChangeAspect="1" noChangeArrowheads="1"/>
            </p:cNvPicPr>
            <p:nvPr/>
          </p:nvPicPr>
          <p:blipFill>
            <a:blip r:embed="rId4" cstate="print"/>
            <a:srcRect/>
            <a:stretch>
              <a:fillRect/>
            </a:stretch>
          </p:blipFill>
          <p:spPr bwMode="auto">
            <a:xfrm>
              <a:off x="4944" y="3792"/>
              <a:ext cx="672" cy="410"/>
            </a:xfrm>
            <a:prstGeom prst="rect">
              <a:avLst/>
            </a:prstGeom>
            <a:noFill/>
          </p:spPr>
        </p:pic>
        <p:pic>
          <p:nvPicPr>
            <p:cNvPr id="24582" name="Picture 6" descr="region 19 logo"/>
            <p:cNvPicPr>
              <a:picLocks noChangeAspect="1" noChangeArrowheads="1"/>
            </p:cNvPicPr>
            <p:nvPr/>
          </p:nvPicPr>
          <p:blipFill>
            <a:blip r:embed="rId5" cstate="print"/>
            <a:srcRect/>
            <a:stretch>
              <a:fillRect/>
            </a:stretch>
          </p:blipFill>
          <p:spPr bwMode="auto">
            <a:xfrm>
              <a:off x="4512" y="3792"/>
              <a:ext cx="432" cy="410"/>
            </a:xfrm>
            <a:prstGeom prst="rect">
              <a:avLst/>
            </a:prstGeom>
            <a:noFill/>
          </p:spPr>
        </p:pic>
      </p:grpSp>
      <p:sp>
        <p:nvSpPr>
          <p:cNvPr id="24617" name="Text Box 41"/>
          <p:cNvSpPr txBox="1">
            <a:spLocks noChangeArrowheads="1"/>
          </p:cNvSpPr>
          <p:nvPr/>
        </p:nvSpPr>
        <p:spPr bwMode="auto">
          <a:xfrm>
            <a:off x="1447800" y="3657600"/>
            <a:ext cx="457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24618" name="Text Box 42"/>
          <p:cNvSpPr txBox="1">
            <a:spLocks noChangeArrowheads="1"/>
          </p:cNvSpPr>
          <p:nvPr/>
        </p:nvSpPr>
        <p:spPr bwMode="auto">
          <a:xfrm>
            <a:off x="1676400" y="4572000"/>
            <a:ext cx="458788" cy="1066800"/>
          </a:xfrm>
          <a:prstGeom prst="rect">
            <a:avLst/>
          </a:prstGeom>
          <a:noFill/>
          <a:ln w="9525">
            <a:noFill/>
            <a:miter lim="800000"/>
            <a:headEnd/>
            <a:tailEnd/>
          </a:ln>
          <a:effectLst/>
        </p:spPr>
        <p:txBody>
          <a:bodyPr vert="eaVert">
            <a:spAutoFit/>
          </a:bodyPr>
          <a:lstStyle/>
          <a:p>
            <a:pPr>
              <a:spcBef>
                <a:spcPct val="50000"/>
              </a:spcBef>
            </a:pPr>
            <a:endParaRPr lang="en-US"/>
          </a:p>
        </p:txBody>
      </p:sp>
      <p:grpSp>
        <p:nvGrpSpPr>
          <p:cNvPr id="8" name="Group 44"/>
          <p:cNvGrpSpPr>
            <a:grpSpLocks/>
          </p:cNvGrpSpPr>
          <p:nvPr/>
        </p:nvGrpSpPr>
        <p:grpSpPr bwMode="auto">
          <a:xfrm>
            <a:off x="457200" y="2514600"/>
            <a:ext cx="1371600" cy="2133600"/>
            <a:chOff x="3168" y="2448"/>
            <a:chExt cx="336" cy="1296"/>
          </a:xfrm>
        </p:grpSpPr>
        <p:sp>
          <p:nvSpPr>
            <p:cNvPr id="24616" name="AutoShape 40"/>
            <p:cNvSpPr>
              <a:spLocks noChangeArrowheads="1"/>
            </p:cNvSpPr>
            <p:nvPr/>
          </p:nvSpPr>
          <p:spPr bwMode="auto">
            <a:xfrm>
              <a:off x="3168" y="2448"/>
              <a:ext cx="336" cy="1296"/>
            </a:xfrm>
            <a:prstGeom prst="flowChartAlternateProcess">
              <a:avLst/>
            </a:prstGeom>
            <a:solidFill>
              <a:schemeClr val="bg1"/>
            </a:solidFill>
            <a:ln w="38100">
              <a:solidFill>
                <a:schemeClr val="tx1"/>
              </a:solidFill>
              <a:miter lim="800000"/>
              <a:headEnd/>
              <a:tailEnd/>
            </a:ln>
            <a:effectLst/>
          </p:spPr>
          <p:txBody>
            <a:bodyPr wrap="none" anchor="ctr"/>
            <a:lstStyle/>
            <a:p>
              <a:endParaRPr lang="en-US"/>
            </a:p>
          </p:txBody>
        </p:sp>
        <p:sp>
          <p:nvSpPr>
            <p:cNvPr id="24619" name="Text Box 43"/>
            <p:cNvSpPr txBox="1">
              <a:spLocks noChangeArrowheads="1"/>
            </p:cNvSpPr>
            <p:nvPr/>
          </p:nvSpPr>
          <p:spPr bwMode="auto">
            <a:xfrm>
              <a:off x="3257" y="2592"/>
              <a:ext cx="213" cy="1096"/>
            </a:xfrm>
            <a:prstGeom prst="rect">
              <a:avLst/>
            </a:prstGeom>
            <a:noFill/>
            <a:ln w="9525">
              <a:noFill/>
              <a:miter lim="800000"/>
              <a:headEnd/>
              <a:tailEnd/>
            </a:ln>
            <a:effectLst/>
          </p:spPr>
          <p:txBody>
            <a:bodyPr vert="eaVert">
              <a:spAutoFit/>
            </a:bodyPr>
            <a:lstStyle/>
            <a:p>
              <a:pPr>
                <a:spcBef>
                  <a:spcPct val="50000"/>
                </a:spcBef>
              </a:pPr>
              <a:r>
                <a:rPr lang="en-US" b="1"/>
                <a:t>Kindergarten</a:t>
              </a:r>
            </a:p>
            <a:p>
              <a:pPr>
                <a:spcBef>
                  <a:spcPct val="50000"/>
                </a:spcBef>
              </a:pPr>
              <a:r>
                <a:rPr lang="en-US" b="1"/>
                <a:t>Standards</a:t>
              </a:r>
            </a:p>
          </p:txBody>
        </p:sp>
      </p:grpSp>
      <p:graphicFrame>
        <p:nvGraphicFramePr>
          <p:cNvPr id="24723" name="Group 147"/>
          <p:cNvGraphicFramePr>
            <a:graphicFrameLocks noGrp="1"/>
          </p:cNvGraphicFramePr>
          <p:nvPr/>
        </p:nvGraphicFramePr>
        <p:xfrm>
          <a:off x="457200" y="4724400"/>
          <a:ext cx="8305800" cy="365760"/>
        </p:xfrm>
        <a:graphic>
          <a:graphicData uri="http://schemas.openxmlformats.org/drawingml/2006/table">
            <a:tbl>
              <a:tblPr/>
              <a:tblGrid>
                <a:gridCol w="1384300"/>
                <a:gridCol w="1384300"/>
                <a:gridCol w="1384300"/>
                <a:gridCol w="1384300"/>
                <a:gridCol w="1358900"/>
                <a:gridCol w="1409700"/>
              </a:tblGrid>
              <a:tr h="3048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Kinder</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First</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Second</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FF"/>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Third</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Fourth</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Fifth</a:t>
                      </a:r>
                      <a:endParaRPr kumimoji="0" lang="en-U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0080"/>
                    </a:solidFill>
                  </a:tcPr>
                </a:tc>
              </a:tr>
            </a:tbl>
          </a:graphicData>
        </a:graphic>
      </p:graphicFrame>
      <p:grpSp>
        <p:nvGrpSpPr>
          <p:cNvPr id="9" name="Group 109"/>
          <p:cNvGrpSpPr>
            <a:grpSpLocks/>
          </p:cNvGrpSpPr>
          <p:nvPr/>
        </p:nvGrpSpPr>
        <p:grpSpPr bwMode="auto">
          <a:xfrm>
            <a:off x="3276600" y="2514600"/>
            <a:ext cx="838200" cy="2211388"/>
            <a:chOff x="2736" y="1968"/>
            <a:chExt cx="336" cy="1353"/>
          </a:xfrm>
        </p:grpSpPr>
        <p:sp>
          <p:nvSpPr>
            <p:cNvPr id="24686" name="AutoShape 110"/>
            <p:cNvSpPr>
              <a:spLocks noChangeArrowheads="1"/>
            </p:cNvSpPr>
            <p:nvPr/>
          </p:nvSpPr>
          <p:spPr bwMode="auto">
            <a:xfrm>
              <a:off x="2736" y="1968"/>
              <a:ext cx="336" cy="1296"/>
            </a:xfrm>
            <a:prstGeom prst="flowChartAlternateProcess">
              <a:avLst/>
            </a:prstGeom>
            <a:solidFill>
              <a:schemeClr val="bg1"/>
            </a:solidFill>
            <a:ln w="38100">
              <a:solidFill>
                <a:schemeClr val="tx1"/>
              </a:solidFill>
              <a:miter lim="800000"/>
              <a:headEnd/>
              <a:tailEnd/>
            </a:ln>
            <a:effectLst/>
          </p:spPr>
          <p:txBody>
            <a:bodyPr wrap="none" anchor="ctr"/>
            <a:lstStyle/>
            <a:p>
              <a:endParaRPr lang="en-US"/>
            </a:p>
          </p:txBody>
        </p:sp>
        <p:sp>
          <p:nvSpPr>
            <p:cNvPr id="24687" name="Text Box 111"/>
            <p:cNvSpPr txBox="1">
              <a:spLocks noChangeArrowheads="1"/>
            </p:cNvSpPr>
            <p:nvPr/>
          </p:nvSpPr>
          <p:spPr bwMode="auto">
            <a:xfrm rot="5400000">
              <a:off x="2311" y="2616"/>
              <a:ext cx="1152" cy="257"/>
            </a:xfrm>
            <a:prstGeom prst="rect">
              <a:avLst/>
            </a:prstGeom>
            <a:noFill/>
            <a:ln w="9525">
              <a:noFill/>
              <a:miter lim="800000"/>
              <a:headEnd/>
              <a:tailEnd/>
            </a:ln>
            <a:effectLst/>
          </p:spPr>
          <p:txBody>
            <a:bodyPr>
              <a:spAutoFit/>
            </a:bodyPr>
            <a:lstStyle/>
            <a:p>
              <a:pPr>
                <a:spcBef>
                  <a:spcPct val="50000"/>
                </a:spcBef>
              </a:pPr>
              <a:r>
                <a:rPr lang="en-US" b="1"/>
                <a:t>Second Grade Standards</a:t>
              </a:r>
            </a:p>
          </p:txBody>
        </p:sp>
      </p:grpSp>
      <p:grpSp>
        <p:nvGrpSpPr>
          <p:cNvPr id="10" name="Group 121"/>
          <p:cNvGrpSpPr>
            <a:grpSpLocks/>
          </p:cNvGrpSpPr>
          <p:nvPr/>
        </p:nvGrpSpPr>
        <p:grpSpPr bwMode="auto">
          <a:xfrm>
            <a:off x="3200400" y="4724400"/>
            <a:ext cx="1828800" cy="381000"/>
            <a:chOff x="2064" y="3984"/>
            <a:chExt cx="1008" cy="192"/>
          </a:xfrm>
        </p:grpSpPr>
        <p:sp>
          <p:nvSpPr>
            <p:cNvPr id="24695" name="Rectangle 119"/>
            <p:cNvSpPr>
              <a:spLocks noChangeArrowheads="1"/>
            </p:cNvSpPr>
            <p:nvPr/>
          </p:nvSpPr>
          <p:spPr bwMode="auto">
            <a:xfrm>
              <a:off x="2064" y="3984"/>
              <a:ext cx="1008" cy="192"/>
            </a:xfrm>
            <a:prstGeom prst="rect">
              <a:avLst/>
            </a:prstGeom>
            <a:solidFill>
              <a:srgbClr val="00FFFF"/>
            </a:solidFill>
            <a:ln w="9525">
              <a:solidFill>
                <a:schemeClr val="tx1"/>
              </a:solidFill>
              <a:miter lim="800000"/>
              <a:headEnd/>
              <a:tailEnd/>
            </a:ln>
            <a:effectLst/>
          </p:spPr>
          <p:txBody>
            <a:bodyPr wrap="none" anchor="ctr"/>
            <a:lstStyle/>
            <a:p>
              <a:endParaRPr lang="en-US"/>
            </a:p>
          </p:txBody>
        </p:sp>
        <p:sp>
          <p:nvSpPr>
            <p:cNvPr id="24696" name="Text Box 120"/>
            <p:cNvSpPr txBox="1">
              <a:spLocks noChangeArrowheads="1"/>
            </p:cNvSpPr>
            <p:nvPr/>
          </p:nvSpPr>
          <p:spPr bwMode="auto">
            <a:xfrm>
              <a:off x="2064" y="3984"/>
              <a:ext cx="720" cy="170"/>
            </a:xfrm>
            <a:prstGeom prst="rect">
              <a:avLst/>
            </a:prstGeom>
            <a:noFill/>
            <a:ln w="9525">
              <a:noFill/>
              <a:miter lim="800000"/>
              <a:headEnd/>
              <a:tailEnd/>
            </a:ln>
            <a:effectLst/>
          </p:spPr>
          <p:txBody>
            <a:bodyPr>
              <a:spAutoFit/>
            </a:bodyPr>
            <a:lstStyle/>
            <a:p>
              <a:pPr>
                <a:spcBef>
                  <a:spcPct val="50000"/>
                </a:spcBef>
              </a:pPr>
              <a:r>
                <a:rPr lang="en-US" sz="1600" b="1"/>
                <a:t>Second</a:t>
              </a:r>
            </a:p>
          </p:txBody>
        </p:sp>
      </p:grpSp>
      <p:grpSp>
        <p:nvGrpSpPr>
          <p:cNvPr id="11" name="Group 122"/>
          <p:cNvGrpSpPr>
            <a:grpSpLocks/>
          </p:cNvGrpSpPr>
          <p:nvPr/>
        </p:nvGrpSpPr>
        <p:grpSpPr bwMode="auto">
          <a:xfrm>
            <a:off x="4953000" y="4724400"/>
            <a:ext cx="1828800" cy="381000"/>
            <a:chOff x="2064" y="3984"/>
            <a:chExt cx="1008" cy="192"/>
          </a:xfrm>
        </p:grpSpPr>
        <p:sp>
          <p:nvSpPr>
            <p:cNvPr id="24699" name="Rectangle 123"/>
            <p:cNvSpPr>
              <a:spLocks noChangeArrowheads="1"/>
            </p:cNvSpPr>
            <p:nvPr/>
          </p:nvSpPr>
          <p:spPr bwMode="auto">
            <a:xfrm>
              <a:off x="2064" y="3984"/>
              <a:ext cx="1008" cy="192"/>
            </a:xfrm>
            <a:prstGeom prst="rect">
              <a:avLst/>
            </a:prstGeom>
            <a:solidFill>
              <a:srgbClr val="FF9900"/>
            </a:solidFill>
            <a:ln w="9525">
              <a:solidFill>
                <a:schemeClr val="tx1"/>
              </a:solidFill>
              <a:miter lim="800000"/>
              <a:headEnd/>
              <a:tailEnd/>
            </a:ln>
            <a:effectLst/>
          </p:spPr>
          <p:txBody>
            <a:bodyPr wrap="none" anchor="ctr"/>
            <a:lstStyle/>
            <a:p>
              <a:endParaRPr lang="en-US"/>
            </a:p>
          </p:txBody>
        </p:sp>
        <p:sp>
          <p:nvSpPr>
            <p:cNvPr id="24700" name="Text Box 124"/>
            <p:cNvSpPr txBox="1">
              <a:spLocks noChangeArrowheads="1"/>
            </p:cNvSpPr>
            <p:nvPr/>
          </p:nvSpPr>
          <p:spPr bwMode="auto">
            <a:xfrm>
              <a:off x="2064" y="3984"/>
              <a:ext cx="720" cy="170"/>
            </a:xfrm>
            <a:prstGeom prst="rect">
              <a:avLst/>
            </a:prstGeom>
            <a:noFill/>
            <a:ln w="9525">
              <a:noFill/>
              <a:miter lim="800000"/>
              <a:headEnd/>
              <a:tailEnd/>
            </a:ln>
            <a:effectLst/>
          </p:spPr>
          <p:txBody>
            <a:bodyPr>
              <a:spAutoFit/>
            </a:bodyPr>
            <a:lstStyle/>
            <a:p>
              <a:pPr>
                <a:spcBef>
                  <a:spcPct val="50000"/>
                </a:spcBef>
              </a:pPr>
              <a:r>
                <a:rPr lang="en-US" sz="1600" b="1"/>
                <a:t>Third</a:t>
              </a:r>
            </a:p>
          </p:txBody>
        </p:sp>
      </p:grpSp>
      <p:grpSp>
        <p:nvGrpSpPr>
          <p:cNvPr id="12" name="Group 125"/>
          <p:cNvGrpSpPr>
            <a:grpSpLocks/>
          </p:cNvGrpSpPr>
          <p:nvPr/>
        </p:nvGrpSpPr>
        <p:grpSpPr bwMode="auto">
          <a:xfrm>
            <a:off x="6781800" y="4724400"/>
            <a:ext cx="1905000" cy="381000"/>
            <a:chOff x="2064" y="3984"/>
            <a:chExt cx="1008" cy="192"/>
          </a:xfrm>
        </p:grpSpPr>
        <p:sp>
          <p:nvSpPr>
            <p:cNvPr id="24702" name="Rectangle 126"/>
            <p:cNvSpPr>
              <a:spLocks noChangeArrowheads="1"/>
            </p:cNvSpPr>
            <p:nvPr/>
          </p:nvSpPr>
          <p:spPr bwMode="auto">
            <a:xfrm>
              <a:off x="2064" y="3984"/>
              <a:ext cx="1008" cy="192"/>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24703" name="Text Box 127"/>
            <p:cNvSpPr txBox="1">
              <a:spLocks noChangeArrowheads="1"/>
            </p:cNvSpPr>
            <p:nvPr/>
          </p:nvSpPr>
          <p:spPr bwMode="auto">
            <a:xfrm>
              <a:off x="2064" y="3984"/>
              <a:ext cx="720" cy="170"/>
            </a:xfrm>
            <a:prstGeom prst="rect">
              <a:avLst/>
            </a:prstGeom>
            <a:noFill/>
            <a:ln w="9525">
              <a:noFill/>
              <a:miter lim="800000"/>
              <a:headEnd/>
              <a:tailEnd/>
            </a:ln>
            <a:effectLst/>
          </p:spPr>
          <p:txBody>
            <a:bodyPr>
              <a:spAutoFit/>
            </a:bodyPr>
            <a:lstStyle/>
            <a:p>
              <a:pPr>
                <a:spcBef>
                  <a:spcPct val="50000"/>
                </a:spcBef>
              </a:pPr>
              <a:r>
                <a:rPr lang="en-US" sz="1600" b="1"/>
                <a:t>Fourth</a:t>
              </a:r>
            </a:p>
          </p:txBody>
        </p:sp>
      </p:grpSp>
      <p:sp>
        <p:nvSpPr>
          <p:cNvPr id="24707" name="Text Box 131"/>
          <p:cNvSpPr txBox="1">
            <a:spLocks noChangeArrowheads="1"/>
          </p:cNvSpPr>
          <p:nvPr/>
        </p:nvSpPr>
        <p:spPr bwMode="auto">
          <a:xfrm>
            <a:off x="304800" y="525959"/>
            <a:ext cx="8610600" cy="769441"/>
          </a:xfrm>
          <a:prstGeom prst="rect">
            <a:avLst/>
          </a:prstGeom>
          <a:noFill/>
          <a:ln w="9525">
            <a:noFill/>
            <a:miter lim="800000"/>
            <a:headEnd/>
            <a:tailEnd/>
          </a:ln>
          <a:effectLst/>
        </p:spPr>
        <p:txBody>
          <a:bodyPr wrap="square">
            <a:spAutoFit/>
          </a:bodyPr>
          <a:lstStyle/>
          <a:p>
            <a:pPr algn="ctr">
              <a:spcBef>
                <a:spcPct val="50000"/>
              </a:spcBef>
            </a:pPr>
            <a:r>
              <a:rPr lang="en-US" sz="4400" b="1" i="1" dirty="0" smtClean="0"/>
              <a:t>Will our kids be college ready?</a:t>
            </a:r>
            <a:endParaRPr lang="en-US" sz="44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grpId="0" nodeType="clickEffect">
                                  <p:stCondLst>
                                    <p:cond delay="0"/>
                                  </p:stCondLst>
                                  <p:childTnLst>
                                    <p:set>
                                      <p:cBhvr>
                                        <p:cTn id="36" dur="1" fill="hold">
                                          <p:stCondLst>
                                            <p:cond delay="0"/>
                                          </p:stCondLst>
                                        </p:cTn>
                                        <p:tgtEl>
                                          <p:spTgt spid="24707"/>
                                        </p:tgtEl>
                                        <p:attrNameLst>
                                          <p:attrName>style.visibility</p:attrName>
                                        </p:attrNameLst>
                                      </p:cBhvr>
                                      <p:to>
                                        <p:strVal val="visible"/>
                                      </p:to>
                                    </p:set>
                                    <p:animEffect transition="in" filter="fade">
                                      <p:cBhvr>
                                        <p:cTn id="37" dur="2000"/>
                                        <p:tgtEl>
                                          <p:spTgt spid="24707"/>
                                        </p:tgtEl>
                                      </p:cBhvr>
                                    </p:animEffect>
                                    <p:anim calcmode="lin" valueType="num">
                                      <p:cBhvr>
                                        <p:cTn id="38" dur="2000" fill="hold"/>
                                        <p:tgtEl>
                                          <p:spTgt spid="24707"/>
                                        </p:tgtEl>
                                        <p:attrNameLst>
                                          <p:attrName>style.rotation</p:attrName>
                                        </p:attrNameLst>
                                      </p:cBhvr>
                                      <p:tavLst>
                                        <p:tav tm="0">
                                          <p:val>
                                            <p:fltVal val="720"/>
                                          </p:val>
                                        </p:tav>
                                        <p:tav tm="100000">
                                          <p:val>
                                            <p:fltVal val="0"/>
                                          </p:val>
                                        </p:tav>
                                      </p:tavLst>
                                    </p:anim>
                                    <p:anim calcmode="lin" valueType="num">
                                      <p:cBhvr>
                                        <p:cTn id="39" dur="2000" fill="hold"/>
                                        <p:tgtEl>
                                          <p:spTgt spid="24707"/>
                                        </p:tgtEl>
                                        <p:attrNameLst>
                                          <p:attrName>ppt_h</p:attrName>
                                        </p:attrNameLst>
                                      </p:cBhvr>
                                      <p:tavLst>
                                        <p:tav tm="0">
                                          <p:val>
                                            <p:fltVal val="0"/>
                                          </p:val>
                                        </p:tav>
                                        <p:tav tm="100000">
                                          <p:val>
                                            <p:strVal val="#ppt_h"/>
                                          </p:val>
                                        </p:tav>
                                      </p:tavLst>
                                    </p:anim>
                                    <p:anim calcmode="lin" valueType="num">
                                      <p:cBhvr>
                                        <p:cTn id="40" dur="2000" fill="hold"/>
                                        <p:tgtEl>
                                          <p:spTgt spid="2470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07"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87313"/>
            <a:ext cx="8229600" cy="1143001"/>
          </a:xfrm>
        </p:spPr>
        <p:txBody>
          <a:bodyPr/>
          <a:lstStyle/>
          <a:p>
            <a:pPr eaLnBrk="1" hangingPunct="1"/>
            <a:r>
              <a:rPr lang="en-US" smtClean="0"/>
              <a:t>Facts about the TEKS</a:t>
            </a:r>
          </a:p>
        </p:txBody>
      </p:sp>
      <p:sp>
        <p:nvSpPr>
          <p:cNvPr id="62467" name="Rectangle 3"/>
          <p:cNvSpPr>
            <a:spLocks noGrp="1" noChangeArrowheads="1"/>
          </p:cNvSpPr>
          <p:nvPr>
            <p:ph type="body" idx="1"/>
          </p:nvPr>
        </p:nvSpPr>
        <p:spPr>
          <a:xfrm>
            <a:off x="141288" y="860425"/>
            <a:ext cx="8229600" cy="5105400"/>
          </a:xfrm>
        </p:spPr>
        <p:txBody>
          <a:bodyPr/>
          <a:lstStyle/>
          <a:p>
            <a:pPr eaLnBrk="1" hangingPunct="1">
              <a:lnSpc>
                <a:spcPct val="80000"/>
              </a:lnSpc>
              <a:buFontTx/>
              <a:buBlip>
                <a:blip r:embed="rId4"/>
              </a:buBlip>
            </a:pPr>
            <a:r>
              <a:rPr lang="en-US" sz="2400" dirty="0" smtClean="0"/>
              <a:t>The TEKS are a framework for curriculum development.  They were NEVER intended to be the curriculum.</a:t>
            </a:r>
          </a:p>
          <a:p>
            <a:pPr eaLnBrk="1" hangingPunct="1">
              <a:lnSpc>
                <a:spcPct val="80000"/>
              </a:lnSpc>
              <a:buFontTx/>
              <a:buNone/>
            </a:pPr>
            <a:endParaRPr lang="en-US" sz="2400" dirty="0" smtClean="0"/>
          </a:p>
          <a:p>
            <a:pPr eaLnBrk="1" hangingPunct="1">
              <a:lnSpc>
                <a:spcPct val="80000"/>
              </a:lnSpc>
              <a:buFontTx/>
              <a:buBlip>
                <a:blip r:embed="rId4"/>
              </a:buBlip>
            </a:pPr>
            <a:r>
              <a:rPr lang="en-US" sz="2400" dirty="0" smtClean="0"/>
              <a:t>TEKS do have </a:t>
            </a:r>
            <a:r>
              <a:rPr lang="en-US" sz="2400" i="1" dirty="0" smtClean="0"/>
              <a:t>including</a:t>
            </a:r>
            <a:r>
              <a:rPr lang="en-US" sz="2400" dirty="0" smtClean="0"/>
              <a:t> and </a:t>
            </a:r>
            <a:r>
              <a:rPr lang="en-US" sz="2400" i="1" dirty="0" smtClean="0"/>
              <a:t>such as </a:t>
            </a:r>
            <a:r>
              <a:rPr lang="en-US" sz="2400" dirty="0" smtClean="0"/>
              <a:t>statements. </a:t>
            </a:r>
          </a:p>
          <a:p>
            <a:pPr eaLnBrk="1" hangingPunct="1">
              <a:lnSpc>
                <a:spcPct val="80000"/>
              </a:lnSpc>
              <a:buFontTx/>
              <a:buNone/>
            </a:pPr>
            <a:endParaRPr lang="en-US" sz="2400" dirty="0" smtClean="0"/>
          </a:p>
          <a:p>
            <a:r>
              <a:rPr lang="en-US" sz="2400" dirty="0" smtClean="0"/>
              <a:t>   7.4B  	</a:t>
            </a:r>
            <a:r>
              <a:rPr lang="en-US" sz="2400" b="1" dirty="0" smtClean="0"/>
              <a:t> Use preventative safety equipment,</a:t>
            </a:r>
          </a:p>
          <a:p>
            <a:pPr>
              <a:buFontTx/>
              <a:buNone/>
            </a:pPr>
            <a:r>
              <a:rPr lang="en-US" sz="2400" b="1" dirty="0" smtClean="0"/>
              <a:t>			</a:t>
            </a:r>
            <a:r>
              <a:rPr lang="en-US" sz="2400" b="1" dirty="0" smtClean="0">
                <a:solidFill>
                  <a:srgbClr val="0070C0"/>
                </a:solidFill>
              </a:rPr>
              <a:t>including</a:t>
            </a:r>
            <a:r>
              <a:rPr lang="en-US" sz="2400" b="1" dirty="0" smtClean="0"/>
              <a:t> chemical splash goggles,</a:t>
            </a:r>
          </a:p>
          <a:p>
            <a:pPr>
              <a:buFontTx/>
              <a:buNone/>
            </a:pPr>
            <a:r>
              <a:rPr lang="en-US" sz="2400" b="1" dirty="0" smtClean="0"/>
              <a:t>			aprons, and gloves and be prepared</a:t>
            </a:r>
          </a:p>
          <a:p>
            <a:pPr>
              <a:buFontTx/>
              <a:buNone/>
            </a:pPr>
            <a:r>
              <a:rPr lang="en-US" sz="2400" b="1" dirty="0" smtClean="0"/>
              <a:t>			to use emergency safety equipment,</a:t>
            </a:r>
          </a:p>
          <a:p>
            <a:pPr>
              <a:buFontTx/>
              <a:buNone/>
            </a:pPr>
            <a:r>
              <a:rPr lang="en-US" sz="2400" b="1" dirty="0" smtClean="0"/>
              <a:t>			</a:t>
            </a:r>
            <a:r>
              <a:rPr lang="en-US" sz="2400" b="1" dirty="0" smtClean="0">
                <a:solidFill>
                  <a:srgbClr val="0070C0"/>
                </a:solidFill>
              </a:rPr>
              <a:t>including</a:t>
            </a:r>
            <a:r>
              <a:rPr lang="en-US" sz="2400" b="1" dirty="0" smtClean="0"/>
              <a:t> an eye/face wash, a fire</a:t>
            </a:r>
          </a:p>
          <a:p>
            <a:pPr>
              <a:buFontTx/>
              <a:buNone/>
            </a:pPr>
            <a:r>
              <a:rPr lang="en-US" sz="2400" b="1" dirty="0" smtClean="0"/>
              <a:t>			blanket, and a fire extinguisher.</a:t>
            </a:r>
          </a:p>
          <a:p>
            <a:r>
              <a:rPr lang="en-US" sz="2400" dirty="0" smtClean="0"/>
              <a:t>  6.3C  	</a:t>
            </a:r>
            <a:r>
              <a:rPr lang="en-US" sz="2400" b="1" dirty="0" smtClean="0"/>
              <a:t> Identify advantages and limitations of 		models </a:t>
            </a:r>
            <a:r>
              <a:rPr lang="en-US" sz="2400" b="1" dirty="0" smtClean="0">
                <a:solidFill>
                  <a:schemeClr val="accent2"/>
                </a:solidFill>
              </a:rPr>
              <a:t>such as </a:t>
            </a:r>
            <a:r>
              <a:rPr lang="en-US" sz="2400" b="1" dirty="0" smtClean="0"/>
              <a:t>size, scale, properties, 		and materials.</a:t>
            </a:r>
            <a:endParaRPr lang="en-US" sz="2400" dirty="0" smtClean="0"/>
          </a:p>
          <a:p>
            <a:pPr eaLnBrk="1" hangingPunct="1">
              <a:lnSpc>
                <a:spcPct val="80000"/>
              </a:lnSpc>
              <a:buFontTx/>
              <a:buNone/>
            </a:pPr>
            <a:endParaRPr lang="en-US" sz="2400" dirty="0" smtClean="0"/>
          </a:p>
        </p:txBody>
      </p:sp>
      <p:pic>
        <p:nvPicPr>
          <p:cNvPr id="17412" name="Picture 5" descr="c_scope_logo_white"/>
          <p:cNvPicPr>
            <a:picLocks noChangeAspect="1" noChangeArrowheads="1"/>
          </p:cNvPicPr>
          <p:nvPr/>
        </p:nvPicPr>
        <p:blipFill>
          <a:blip r:embed="rId5" cstate="print"/>
          <a:srcRect/>
          <a:stretch>
            <a:fillRect/>
          </a:stretch>
        </p:blipFill>
        <p:spPr bwMode="auto">
          <a:xfrm>
            <a:off x="7848600" y="6019800"/>
            <a:ext cx="1066800" cy="650875"/>
          </a:xfrm>
          <a:prstGeom prst="rect">
            <a:avLst/>
          </a:prstGeom>
          <a:noFill/>
          <a:ln w="9525">
            <a:noFill/>
            <a:miter lim="800000"/>
            <a:headEnd/>
            <a:tailEnd/>
          </a:ln>
        </p:spPr>
      </p:pic>
      <p:pic>
        <p:nvPicPr>
          <p:cNvPr id="17413" name="Picture 6" descr="region 19 logo"/>
          <p:cNvPicPr>
            <a:picLocks noChangeAspect="1" noChangeArrowheads="1"/>
          </p:cNvPicPr>
          <p:nvPr/>
        </p:nvPicPr>
        <p:blipFill>
          <a:blip r:embed="rId6" cstate="print"/>
          <a:srcRect/>
          <a:stretch>
            <a:fillRect/>
          </a:stretch>
        </p:blipFill>
        <p:spPr bwMode="auto">
          <a:xfrm>
            <a:off x="7162800" y="6019800"/>
            <a:ext cx="685800" cy="6508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Effect transition="in" filter="checkerboard(across)">
                                      <p:cBhvr>
                                        <p:cTn id="7" dur="500"/>
                                        <p:tgtEl>
                                          <p:spTgt spid="624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2467">
                                            <p:txEl>
                                              <p:pRg st="2" end="2"/>
                                            </p:txEl>
                                          </p:spTgt>
                                        </p:tgtEl>
                                        <p:attrNameLst>
                                          <p:attrName>style.visibility</p:attrName>
                                        </p:attrNameLst>
                                      </p:cBhvr>
                                      <p:to>
                                        <p:strVal val="visible"/>
                                      </p:to>
                                    </p:set>
                                    <p:animEffect transition="in" filter="checkerboard(across)">
                                      <p:cBhvr>
                                        <p:cTn id="12" dur="500"/>
                                        <p:tgtEl>
                                          <p:spTgt spid="624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2467">
                                            <p:txEl>
                                              <p:pRg st="4" end="4"/>
                                            </p:txEl>
                                          </p:spTgt>
                                        </p:tgtEl>
                                        <p:attrNameLst>
                                          <p:attrName>style.visibility</p:attrName>
                                        </p:attrNameLst>
                                      </p:cBhvr>
                                      <p:to>
                                        <p:strVal val="visible"/>
                                      </p:to>
                                    </p:set>
                                    <p:animEffect transition="in" filter="checkerboard(across)">
                                      <p:cBhvr>
                                        <p:cTn id="17" dur="500"/>
                                        <p:tgtEl>
                                          <p:spTgt spid="62467">
                                            <p:txEl>
                                              <p:pRg st="4" end="4"/>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62467">
                                            <p:txEl>
                                              <p:pRg st="5" end="5"/>
                                            </p:txEl>
                                          </p:spTgt>
                                        </p:tgtEl>
                                        <p:attrNameLst>
                                          <p:attrName>style.visibility</p:attrName>
                                        </p:attrNameLst>
                                      </p:cBhvr>
                                      <p:to>
                                        <p:strVal val="visible"/>
                                      </p:to>
                                    </p:set>
                                    <p:animEffect transition="in" filter="checkerboard(across)">
                                      <p:cBhvr>
                                        <p:cTn id="20" dur="500"/>
                                        <p:tgtEl>
                                          <p:spTgt spid="62467">
                                            <p:txEl>
                                              <p:pRg st="5" end="5"/>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62467">
                                            <p:txEl>
                                              <p:pRg st="6" end="6"/>
                                            </p:txEl>
                                          </p:spTgt>
                                        </p:tgtEl>
                                        <p:attrNameLst>
                                          <p:attrName>style.visibility</p:attrName>
                                        </p:attrNameLst>
                                      </p:cBhvr>
                                      <p:to>
                                        <p:strVal val="visible"/>
                                      </p:to>
                                    </p:set>
                                    <p:animEffect transition="in" filter="checkerboard(across)">
                                      <p:cBhvr>
                                        <p:cTn id="23" dur="500"/>
                                        <p:tgtEl>
                                          <p:spTgt spid="62467">
                                            <p:txEl>
                                              <p:pRg st="6" end="6"/>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62467">
                                            <p:txEl>
                                              <p:pRg st="7" end="7"/>
                                            </p:txEl>
                                          </p:spTgt>
                                        </p:tgtEl>
                                        <p:attrNameLst>
                                          <p:attrName>style.visibility</p:attrName>
                                        </p:attrNameLst>
                                      </p:cBhvr>
                                      <p:to>
                                        <p:strVal val="visible"/>
                                      </p:to>
                                    </p:set>
                                    <p:animEffect transition="in" filter="checkerboard(across)">
                                      <p:cBhvr>
                                        <p:cTn id="26" dur="500"/>
                                        <p:tgtEl>
                                          <p:spTgt spid="62467">
                                            <p:txEl>
                                              <p:pRg st="7" end="7"/>
                                            </p:txEl>
                                          </p:spTgt>
                                        </p:tgtEl>
                                      </p:cBhvr>
                                    </p:animEffect>
                                  </p:childTnLst>
                                </p:cTn>
                              </p:par>
                              <p:par>
                                <p:cTn id="27" presetID="5" presetClass="entr" presetSubtype="10" fill="hold" nodeType="withEffect">
                                  <p:stCondLst>
                                    <p:cond delay="0"/>
                                  </p:stCondLst>
                                  <p:childTnLst>
                                    <p:set>
                                      <p:cBhvr>
                                        <p:cTn id="28" dur="1" fill="hold">
                                          <p:stCondLst>
                                            <p:cond delay="0"/>
                                          </p:stCondLst>
                                        </p:cTn>
                                        <p:tgtEl>
                                          <p:spTgt spid="62467">
                                            <p:txEl>
                                              <p:pRg st="8" end="8"/>
                                            </p:txEl>
                                          </p:spTgt>
                                        </p:tgtEl>
                                        <p:attrNameLst>
                                          <p:attrName>style.visibility</p:attrName>
                                        </p:attrNameLst>
                                      </p:cBhvr>
                                      <p:to>
                                        <p:strVal val="visible"/>
                                      </p:to>
                                    </p:set>
                                    <p:animEffect transition="in" filter="checkerboard(across)">
                                      <p:cBhvr>
                                        <p:cTn id="29" dur="500"/>
                                        <p:tgtEl>
                                          <p:spTgt spid="62467">
                                            <p:txEl>
                                              <p:pRg st="8" end="8"/>
                                            </p:txEl>
                                          </p:spTgt>
                                        </p:tgtEl>
                                      </p:cBhvr>
                                    </p:animEffect>
                                  </p:childTnLst>
                                </p:cTn>
                              </p:par>
                              <p:par>
                                <p:cTn id="30" presetID="5" presetClass="entr" presetSubtype="10" fill="hold" nodeType="withEffect">
                                  <p:stCondLst>
                                    <p:cond delay="0"/>
                                  </p:stCondLst>
                                  <p:childTnLst>
                                    <p:set>
                                      <p:cBhvr>
                                        <p:cTn id="31" dur="1" fill="hold">
                                          <p:stCondLst>
                                            <p:cond delay="0"/>
                                          </p:stCondLst>
                                        </p:cTn>
                                        <p:tgtEl>
                                          <p:spTgt spid="62467">
                                            <p:txEl>
                                              <p:pRg st="9" end="9"/>
                                            </p:txEl>
                                          </p:spTgt>
                                        </p:tgtEl>
                                        <p:attrNameLst>
                                          <p:attrName>style.visibility</p:attrName>
                                        </p:attrNameLst>
                                      </p:cBhvr>
                                      <p:to>
                                        <p:strVal val="visible"/>
                                      </p:to>
                                    </p:set>
                                    <p:animEffect transition="in" filter="checkerboard(across)">
                                      <p:cBhvr>
                                        <p:cTn id="32" dur="500"/>
                                        <p:tgtEl>
                                          <p:spTgt spid="62467">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62467">
                                            <p:txEl>
                                              <p:pRg st="10" end="10"/>
                                            </p:txEl>
                                          </p:spTgt>
                                        </p:tgtEl>
                                        <p:attrNameLst>
                                          <p:attrName>style.visibility</p:attrName>
                                        </p:attrNameLst>
                                      </p:cBhvr>
                                      <p:to>
                                        <p:strVal val="visible"/>
                                      </p:to>
                                    </p:set>
                                    <p:animEffect transition="in" filter="checkerboard(across)">
                                      <p:cBhvr>
                                        <p:cTn id="37" dur="500"/>
                                        <p:tgtEl>
                                          <p:spTgt spid="6246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uiExpand="1"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5793</TotalTime>
  <Words>3656</Words>
  <Application>Microsoft Office PowerPoint</Application>
  <PresentationFormat>On-screen Show (4:3)</PresentationFormat>
  <Paragraphs>438</Paragraphs>
  <Slides>54</Slides>
  <Notes>39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56" baseType="lpstr">
      <vt:lpstr>Default Design</vt:lpstr>
      <vt:lpstr>Chart</vt:lpstr>
      <vt:lpstr>Reconnecting to  CSCOPE</vt:lpstr>
      <vt:lpstr>Welcoming Comments </vt:lpstr>
      <vt:lpstr>What is CSCOPE?</vt:lpstr>
      <vt:lpstr>Slide 4</vt:lpstr>
      <vt:lpstr>What is CSCOPE?</vt:lpstr>
      <vt:lpstr>What is CSCOPE?</vt:lpstr>
      <vt:lpstr>Slide 7</vt:lpstr>
      <vt:lpstr>Slide 8</vt:lpstr>
      <vt:lpstr>Facts about the TEKS</vt:lpstr>
      <vt:lpstr>Facts about the TEKS</vt:lpstr>
      <vt:lpstr>5th Grade Science (2010)  38 Student Expectations</vt:lpstr>
      <vt:lpstr>3rd Grade ELA (2009)  105 Student Expectations</vt:lpstr>
      <vt:lpstr>7th Grade Math  34 Student Expectations</vt:lpstr>
      <vt:lpstr>8th Grade ELA (2009)  105 Student Expectations</vt:lpstr>
      <vt:lpstr> High School  World History  80 Student Expectations</vt:lpstr>
      <vt:lpstr>TEKS Revisions</vt:lpstr>
      <vt:lpstr>Slide 17</vt:lpstr>
      <vt:lpstr>CSCOPE Curriculum Resources</vt:lpstr>
      <vt:lpstr>Slide 19</vt:lpstr>
      <vt:lpstr>Slide 20</vt:lpstr>
      <vt:lpstr>Slide 21</vt:lpstr>
      <vt:lpstr>Creation of the VAD (Vertical Alignment Document)</vt:lpstr>
      <vt:lpstr>Slide 23</vt:lpstr>
      <vt:lpstr>Slide 24</vt:lpstr>
      <vt:lpstr>Slide 25</vt:lpstr>
      <vt:lpstr>Vertical Alignment Document (VAD)</vt:lpstr>
      <vt:lpstr>Slide 27</vt:lpstr>
      <vt:lpstr>Slide 28</vt:lpstr>
      <vt:lpstr>Slide 29</vt:lpstr>
      <vt:lpstr>Year At A Glance (YAG)</vt:lpstr>
      <vt:lpstr>Slide 31</vt:lpstr>
      <vt:lpstr>How do you envision the  Year at a Glance  supporting your instruction?</vt:lpstr>
      <vt:lpstr>Slide 33</vt:lpstr>
      <vt:lpstr>Slide 34</vt:lpstr>
      <vt:lpstr>Scavenger Hunt</vt:lpstr>
      <vt:lpstr>Slide 36</vt:lpstr>
      <vt:lpstr>Slide 37</vt:lpstr>
      <vt:lpstr>Slide 38</vt:lpstr>
      <vt:lpstr>Slide 39</vt:lpstr>
      <vt:lpstr>Instructional Focus Document (IFD)</vt:lpstr>
      <vt:lpstr>Slide 41</vt:lpstr>
      <vt:lpstr>Slide 42</vt:lpstr>
      <vt:lpstr>Slide 43</vt:lpstr>
      <vt:lpstr>Unit Assessments</vt:lpstr>
      <vt:lpstr>Unit Assessments (Pre-Planning Tool)</vt:lpstr>
      <vt:lpstr>Slide 46</vt:lpstr>
      <vt:lpstr>Slide 47</vt:lpstr>
      <vt:lpstr>Slide 48</vt:lpstr>
      <vt:lpstr>The 5E Model</vt:lpstr>
      <vt:lpstr>Exemplar Lessons</vt:lpstr>
      <vt:lpstr>Does CSCOPE Work?</vt:lpstr>
      <vt:lpstr>Slide 52</vt:lpstr>
      <vt:lpstr>Slide 53</vt:lpstr>
      <vt:lpstr>Closure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Vertical Alignment</dc:title>
  <dc:creator>diane seufery</dc:creator>
  <cp:lastModifiedBy>ameza</cp:lastModifiedBy>
  <cp:revision>285</cp:revision>
  <dcterms:created xsi:type="dcterms:W3CDTF">2009-02-03T23:26:54Z</dcterms:created>
  <dcterms:modified xsi:type="dcterms:W3CDTF">2010-08-09T17:54:34Z</dcterms:modified>
</cp:coreProperties>
</file>